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diagrams/data1.xml" ContentType="application/vnd.openxmlformats-officedocument.drawingml.diagramData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diagrams/data2.xml" ContentType="application/vnd.openxmlformats-officedocument.drawingml.diagramData+xml"/>
  <Override PartName="/ppt/slideMasters/slideMaster1.xml" ContentType="application/vnd.openxmlformats-officedocument.presentationml.slideMaster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media/image7.jpg" ContentType="image/jpg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media/image8.jpg" ContentType="image/jpg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311" r:id="rId3"/>
    <p:sldId id="312" r:id="rId4"/>
    <p:sldId id="313" r:id="rId5"/>
    <p:sldId id="314" r:id="rId6"/>
    <p:sldId id="315" r:id="rId7"/>
    <p:sldId id="317" r:id="rId8"/>
    <p:sldId id="318" r:id="rId9"/>
    <p:sldId id="319" r:id="rId10"/>
    <p:sldId id="320" r:id="rId11"/>
    <p:sldId id="321" r:id="rId12"/>
    <p:sldId id="322" r:id="rId13"/>
    <p:sldId id="331" r:id="rId14"/>
    <p:sldId id="339" r:id="rId15"/>
    <p:sldId id="332" r:id="rId16"/>
    <p:sldId id="349" r:id="rId17"/>
    <p:sldId id="350" r:id="rId18"/>
    <p:sldId id="378" r:id="rId19"/>
    <p:sldId id="379" r:id="rId20"/>
    <p:sldId id="380" r:id="rId21"/>
    <p:sldId id="381" r:id="rId22"/>
    <p:sldId id="382" r:id="rId23"/>
    <p:sldId id="31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1" autoAdjust="0"/>
    <p:restoredTop sz="94598" autoAdjust="0"/>
  </p:normalViewPr>
  <p:slideViewPr>
    <p:cSldViewPr snapToGrid="0">
      <p:cViewPr varScale="1">
        <p:scale>
          <a:sx n="81" d="100"/>
          <a:sy n="81" d="100"/>
        </p:scale>
        <p:origin x="734" y="48"/>
      </p:cViewPr>
      <p:guideLst/>
    </p:cSldViewPr>
  </p:slideViewPr>
  <p:outlineViewPr>
    <p:cViewPr>
      <p:scale>
        <a:sx n="33" d="100"/>
        <a:sy n="33" d="100"/>
      </p:scale>
      <p:origin x="0" y="-30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openxmlformats.org/officeDocument/2006/relationships/customXml" Target="../customXml/item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03DF53-E94C-4B58-9E26-9D6C25853A8A}" type="doc">
      <dgm:prSet loTypeId="urn:microsoft.com/office/officeart/2005/8/layout/process2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DDD7593-73AF-45D2-9E23-8D44F7EC048E}">
      <dgm:prSet/>
      <dgm:spPr/>
      <dgm:t>
        <a:bodyPr/>
        <a:lstStyle/>
        <a:p>
          <a:r>
            <a:rPr lang="en-US" dirty="0">
              <a:latin typeface="+mn-lt"/>
            </a:rPr>
            <a:t>Specify your </a:t>
          </a:r>
          <a:r>
            <a:rPr lang="en-US" b="1" dirty="0">
              <a:latin typeface="+mn-lt"/>
            </a:rPr>
            <a:t>acceptance</a:t>
          </a:r>
          <a:r>
            <a:rPr lang="en-US" dirty="0">
              <a:latin typeface="+mn-lt"/>
            </a:rPr>
            <a:t> criteria</a:t>
          </a:r>
        </a:p>
      </dgm:t>
    </dgm:pt>
    <dgm:pt modelId="{8B872CE6-007B-4955-B46D-046A7EE5AAF3}" type="parTrans" cxnId="{872AA01A-1BFA-4699-B7EB-C0A850C9C241}">
      <dgm:prSet/>
      <dgm:spPr/>
      <dgm:t>
        <a:bodyPr/>
        <a:lstStyle/>
        <a:p>
          <a:endParaRPr lang="en-US"/>
        </a:p>
      </dgm:t>
    </dgm:pt>
    <dgm:pt modelId="{E80B2F61-A6A4-401B-B9F7-8ED59FA894FC}" type="sibTrans" cxnId="{872AA01A-1BFA-4699-B7EB-C0A850C9C241}">
      <dgm:prSet/>
      <dgm:spPr/>
      <dgm:t>
        <a:bodyPr/>
        <a:lstStyle/>
        <a:p>
          <a:endParaRPr lang="en-US"/>
        </a:p>
      </dgm:t>
    </dgm:pt>
    <dgm:pt modelId="{45A19FAD-C0FC-4EE2-85C0-0897603241B9}">
      <dgm:prSet/>
      <dgm:spPr/>
      <dgm:t>
        <a:bodyPr/>
        <a:lstStyle/>
        <a:p>
          <a:r>
            <a:rPr lang="en-US" dirty="0">
              <a:latin typeface="+mn-lt"/>
            </a:rPr>
            <a:t>95% accuracy!</a:t>
          </a:r>
        </a:p>
      </dgm:t>
    </dgm:pt>
    <dgm:pt modelId="{6E014D3B-D421-4295-95A2-96DC1A0ED412}" type="parTrans" cxnId="{AD06DE74-5EFE-4AF6-A169-9D7C3A90B519}">
      <dgm:prSet/>
      <dgm:spPr/>
      <dgm:t>
        <a:bodyPr/>
        <a:lstStyle/>
        <a:p>
          <a:endParaRPr lang="en-US"/>
        </a:p>
      </dgm:t>
    </dgm:pt>
    <dgm:pt modelId="{5AF971EE-21C6-423A-B019-F0CECDE5747C}" type="sibTrans" cxnId="{AD06DE74-5EFE-4AF6-A169-9D7C3A90B519}">
      <dgm:prSet/>
      <dgm:spPr/>
      <dgm:t>
        <a:bodyPr/>
        <a:lstStyle/>
        <a:p>
          <a:endParaRPr lang="en-US"/>
        </a:p>
      </dgm:t>
    </dgm:pt>
    <dgm:pt modelId="{50254C9D-F798-4CDC-ADC1-EF5CA5790FE5}">
      <dgm:prSet/>
      <dgm:spPr/>
      <dgm:t>
        <a:bodyPr/>
        <a:lstStyle/>
        <a:p>
          <a:r>
            <a:rPr lang="en-US" dirty="0">
              <a:latin typeface="+mn-lt"/>
            </a:rPr>
            <a:t>Training, validation and Test dataset!</a:t>
          </a:r>
        </a:p>
      </dgm:t>
    </dgm:pt>
    <dgm:pt modelId="{5A957AAE-3E98-45F0-8D55-1336B14856D5}" type="parTrans" cxnId="{6130C562-EF3A-44BF-BA5B-BCA574E7EC86}">
      <dgm:prSet/>
      <dgm:spPr/>
      <dgm:t>
        <a:bodyPr/>
        <a:lstStyle/>
        <a:p>
          <a:endParaRPr lang="en-US"/>
        </a:p>
      </dgm:t>
    </dgm:pt>
    <dgm:pt modelId="{7A209B8A-2FDE-4D0C-84C1-5C78C591D51C}" type="sibTrans" cxnId="{6130C562-EF3A-44BF-BA5B-BCA574E7EC86}">
      <dgm:prSet/>
      <dgm:spPr/>
      <dgm:t>
        <a:bodyPr/>
        <a:lstStyle/>
        <a:p>
          <a:endParaRPr lang="en-US"/>
        </a:p>
      </dgm:t>
    </dgm:pt>
    <dgm:pt modelId="{292BE6B6-48AF-4EB6-A4B9-EB7533A3D5E7}">
      <dgm:prSet custT="1"/>
      <dgm:spPr/>
      <dgm:t>
        <a:bodyPr/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Don’t expect 100% accuracy:</a:t>
          </a:r>
        </a:p>
      </dgm:t>
    </dgm:pt>
    <dgm:pt modelId="{EE922717-C8E1-44E7-BF4A-5B2A71729556}" type="parTrans" cxnId="{4B0C3A78-1A47-4DC2-9ADD-31294671D138}">
      <dgm:prSet/>
      <dgm:spPr/>
      <dgm:t>
        <a:bodyPr/>
        <a:lstStyle/>
        <a:p>
          <a:endParaRPr lang="en-US"/>
        </a:p>
      </dgm:t>
    </dgm:pt>
    <dgm:pt modelId="{17A08BE1-B929-4CD2-A81D-7F7E00C70D72}" type="sibTrans" cxnId="{4B0C3A78-1A47-4DC2-9ADD-31294671D138}">
      <dgm:prSet/>
      <dgm:spPr/>
      <dgm:t>
        <a:bodyPr/>
        <a:lstStyle/>
        <a:p>
          <a:endParaRPr lang="en-US"/>
        </a:p>
      </dgm:t>
    </dgm:pt>
    <dgm:pt modelId="{4CDDDF99-82DD-42E0-937C-BEBF2F91359C}">
      <dgm:prSet custT="1"/>
      <dgm:spPr/>
      <dgm:t>
        <a:bodyPr/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Limitations of ML</a:t>
          </a:r>
        </a:p>
      </dgm:t>
    </dgm:pt>
    <dgm:pt modelId="{5AB7F2F2-F3FE-44DA-8BB5-06FCE9A1272C}" type="parTrans" cxnId="{F3296716-6017-431E-89AD-07F7BC922B64}">
      <dgm:prSet/>
      <dgm:spPr/>
      <dgm:t>
        <a:bodyPr/>
        <a:lstStyle/>
        <a:p>
          <a:endParaRPr lang="en-US"/>
        </a:p>
      </dgm:t>
    </dgm:pt>
    <dgm:pt modelId="{C3D18015-0A1C-482B-BB36-4132044DE466}" type="sibTrans" cxnId="{F3296716-6017-431E-89AD-07F7BC922B64}">
      <dgm:prSet/>
      <dgm:spPr/>
      <dgm:t>
        <a:bodyPr/>
        <a:lstStyle/>
        <a:p>
          <a:endParaRPr lang="en-US"/>
        </a:p>
      </dgm:t>
    </dgm:pt>
    <dgm:pt modelId="{C5D32DA9-62D2-44AB-AC57-065D47FD1081}">
      <dgm:prSet custT="1"/>
      <dgm:spPr/>
      <dgm:t>
        <a:bodyPr/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Insufficient data</a:t>
          </a:r>
        </a:p>
      </dgm:t>
    </dgm:pt>
    <dgm:pt modelId="{377E39C6-D5CB-45CB-B409-9626F7799040}" type="parTrans" cxnId="{9271FF3B-1216-431A-8FCF-39554921A9EB}">
      <dgm:prSet/>
      <dgm:spPr/>
      <dgm:t>
        <a:bodyPr/>
        <a:lstStyle/>
        <a:p>
          <a:endParaRPr lang="en-US"/>
        </a:p>
      </dgm:t>
    </dgm:pt>
    <dgm:pt modelId="{2D6DD687-2B55-4926-9C4E-D03F1A2454E2}" type="sibTrans" cxnId="{9271FF3B-1216-431A-8FCF-39554921A9EB}">
      <dgm:prSet/>
      <dgm:spPr/>
      <dgm:t>
        <a:bodyPr/>
        <a:lstStyle/>
        <a:p>
          <a:endParaRPr lang="en-US"/>
        </a:p>
      </dgm:t>
    </dgm:pt>
    <dgm:pt modelId="{973B24B4-1905-4E21-9954-41CD7EA0BA40}">
      <dgm:prSet custT="1"/>
      <dgm:spPr/>
      <dgm:t>
        <a:bodyPr/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Mislabeled data</a:t>
          </a:r>
        </a:p>
      </dgm:t>
    </dgm:pt>
    <dgm:pt modelId="{28BE703B-F688-4853-B318-903F7B98FE61}" type="parTrans" cxnId="{E7A08D65-CB5C-416B-B09B-D92540133421}">
      <dgm:prSet/>
      <dgm:spPr/>
      <dgm:t>
        <a:bodyPr/>
        <a:lstStyle/>
        <a:p>
          <a:endParaRPr lang="en-US"/>
        </a:p>
      </dgm:t>
    </dgm:pt>
    <dgm:pt modelId="{BEBFCB26-64D1-46BC-8E63-D7DB2EE564D3}" type="sibTrans" cxnId="{E7A08D65-CB5C-416B-B09B-D92540133421}">
      <dgm:prSet/>
      <dgm:spPr/>
      <dgm:t>
        <a:bodyPr/>
        <a:lstStyle/>
        <a:p>
          <a:endParaRPr lang="en-US"/>
        </a:p>
      </dgm:t>
    </dgm:pt>
    <dgm:pt modelId="{391EF68C-DFB8-4F41-A08B-6AEFF7463B48}">
      <dgm:prSet custT="1"/>
      <dgm:spPr/>
      <dgm:t>
        <a:bodyPr/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Ambiguous labels (human perception)</a:t>
          </a:r>
        </a:p>
      </dgm:t>
    </dgm:pt>
    <dgm:pt modelId="{C6107AD0-4B48-4640-939F-19493A4D114D}" type="parTrans" cxnId="{959FFEF4-A2DB-4384-A25B-F68FCDCA4DAD}">
      <dgm:prSet/>
      <dgm:spPr/>
      <dgm:t>
        <a:bodyPr/>
        <a:lstStyle/>
        <a:p>
          <a:endParaRPr lang="en-US"/>
        </a:p>
      </dgm:t>
    </dgm:pt>
    <dgm:pt modelId="{1513C53A-EB7B-4F37-BB2C-C3BD11F5B8CB}" type="sibTrans" cxnId="{959FFEF4-A2DB-4384-A25B-F68FCDCA4DAD}">
      <dgm:prSet/>
      <dgm:spPr/>
      <dgm:t>
        <a:bodyPr/>
        <a:lstStyle/>
        <a:p>
          <a:endParaRPr lang="en-US"/>
        </a:p>
      </dgm:t>
    </dgm:pt>
    <dgm:pt modelId="{5FCE8547-4F9A-4C2C-A218-B31253F86B08}" type="pres">
      <dgm:prSet presAssocID="{A403DF53-E94C-4B58-9E26-9D6C25853A8A}" presName="linearFlow" presStyleCnt="0">
        <dgm:presLayoutVars>
          <dgm:resizeHandles val="exact"/>
        </dgm:presLayoutVars>
      </dgm:prSet>
      <dgm:spPr/>
    </dgm:pt>
    <dgm:pt modelId="{DAA892D3-9CBD-4AC1-9FBB-03B17CED6954}" type="pres">
      <dgm:prSet presAssocID="{7DDD7593-73AF-45D2-9E23-8D44F7EC048E}" presName="node" presStyleLbl="node1" presStyleIdx="0" presStyleCnt="2" custScaleX="119639" custLinFactNeighborX="519" custLinFactNeighborY="5198">
        <dgm:presLayoutVars>
          <dgm:bulletEnabled val="1"/>
        </dgm:presLayoutVars>
      </dgm:prSet>
      <dgm:spPr/>
    </dgm:pt>
    <dgm:pt modelId="{66DE253F-0BA2-4C9A-B103-2AF98A5B9F8A}" type="pres">
      <dgm:prSet presAssocID="{E80B2F61-A6A4-401B-B9F7-8ED59FA894FC}" presName="sibTrans" presStyleLbl="sibTrans2D1" presStyleIdx="0" presStyleCnt="1"/>
      <dgm:spPr/>
    </dgm:pt>
    <dgm:pt modelId="{68174D08-9DD3-4F02-B25F-966F6E626FEE}" type="pres">
      <dgm:prSet presAssocID="{E80B2F61-A6A4-401B-B9F7-8ED59FA894FC}" presName="connectorText" presStyleLbl="sibTrans2D1" presStyleIdx="0" presStyleCnt="1"/>
      <dgm:spPr/>
    </dgm:pt>
    <dgm:pt modelId="{C508C562-52BA-4A49-859C-AFC00B2CEE6A}" type="pres">
      <dgm:prSet presAssocID="{292BE6B6-48AF-4EB6-A4B9-EB7533A3D5E7}" presName="node" presStyleLbl="node1" presStyleIdx="1" presStyleCnt="2" custScaleX="117125" custLinFactNeighborX="438" custLinFactNeighborY="-9177">
        <dgm:presLayoutVars>
          <dgm:bulletEnabled val="1"/>
        </dgm:presLayoutVars>
      </dgm:prSet>
      <dgm:spPr/>
    </dgm:pt>
  </dgm:ptLst>
  <dgm:cxnLst>
    <dgm:cxn modelId="{5D9EAC09-F252-412A-B473-FD5DEC12AB35}" type="presOf" srcId="{7DDD7593-73AF-45D2-9E23-8D44F7EC048E}" destId="{DAA892D3-9CBD-4AC1-9FBB-03B17CED6954}" srcOrd="0" destOrd="0" presId="urn:microsoft.com/office/officeart/2005/8/layout/process2"/>
    <dgm:cxn modelId="{F3296716-6017-431E-89AD-07F7BC922B64}" srcId="{292BE6B6-48AF-4EB6-A4B9-EB7533A3D5E7}" destId="{4CDDDF99-82DD-42E0-937C-BEBF2F91359C}" srcOrd="0" destOrd="0" parTransId="{5AB7F2F2-F3FE-44DA-8BB5-06FCE9A1272C}" sibTransId="{C3D18015-0A1C-482B-BB36-4132044DE466}"/>
    <dgm:cxn modelId="{872AA01A-1BFA-4699-B7EB-C0A850C9C241}" srcId="{A403DF53-E94C-4B58-9E26-9D6C25853A8A}" destId="{7DDD7593-73AF-45D2-9E23-8D44F7EC048E}" srcOrd="0" destOrd="0" parTransId="{8B872CE6-007B-4955-B46D-046A7EE5AAF3}" sibTransId="{E80B2F61-A6A4-401B-B9F7-8ED59FA894FC}"/>
    <dgm:cxn modelId="{DD2D173A-3166-4A6E-B13C-A8209B100383}" type="presOf" srcId="{45A19FAD-C0FC-4EE2-85C0-0897603241B9}" destId="{DAA892D3-9CBD-4AC1-9FBB-03B17CED6954}" srcOrd="0" destOrd="1" presId="urn:microsoft.com/office/officeart/2005/8/layout/process2"/>
    <dgm:cxn modelId="{8F38EA3B-1D25-49BD-A88C-AA1E1514D217}" type="presOf" srcId="{C5D32DA9-62D2-44AB-AC57-065D47FD1081}" destId="{C508C562-52BA-4A49-859C-AFC00B2CEE6A}" srcOrd="0" destOrd="2" presId="urn:microsoft.com/office/officeart/2005/8/layout/process2"/>
    <dgm:cxn modelId="{9271FF3B-1216-431A-8FCF-39554921A9EB}" srcId="{292BE6B6-48AF-4EB6-A4B9-EB7533A3D5E7}" destId="{C5D32DA9-62D2-44AB-AC57-065D47FD1081}" srcOrd="1" destOrd="0" parTransId="{377E39C6-D5CB-45CB-B409-9626F7799040}" sibTransId="{2D6DD687-2B55-4926-9C4E-D03F1A2454E2}"/>
    <dgm:cxn modelId="{6130C562-EF3A-44BF-BA5B-BCA574E7EC86}" srcId="{7DDD7593-73AF-45D2-9E23-8D44F7EC048E}" destId="{50254C9D-F798-4CDC-ADC1-EF5CA5790FE5}" srcOrd="1" destOrd="0" parTransId="{5A957AAE-3E98-45F0-8D55-1336B14856D5}" sibTransId="{7A209B8A-2FDE-4D0C-84C1-5C78C591D51C}"/>
    <dgm:cxn modelId="{E7A08D65-CB5C-416B-B09B-D92540133421}" srcId="{292BE6B6-48AF-4EB6-A4B9-EB7533A3D5E7}" destId="{973B24B4-1905-4E21-9954-41CD7EA0BA40}" srcOrd="2" destOrd="0" parTransId="{28BE703B-F688-4853-B318-903F7B98FE61}" sibTransId="{BEBFCB26-64D1-46BC-8E63-D7DB2EE564D3}"/>
    <dgm:cxn modelId="{AD06DE74-5EFE-4AF6-A169-9D7C3A90B519}" srcId="{7DDD7593-73AF-45D2-9E23-8D44F7EC048E}" destId="{45A19FAD-C0FC-4EE2-85C0-0897603241B9}" srcOrd="0" destOrd="0" parTransId="{6E014D3B-D421-4295-95A2-96DC1A0ED412}" sibTransId="{5AF971EE-21C6-423A-B019-F0CECDE5747C}"/>
    <dgm:cxn modelId="{D5A2FA54-5FC7-45EC-A6E2-C6189FE172DA}" type="presOf" srcId="{E80B2F61-A6A4-401B-B9F7-8ED59FA894FC}" destId="{66DE253F-0BA2-4C9A-B103-2AF98A5B9F8A}" srcOrd="0" destOrd="0" presId="urn:microsoft.com/office/officeart/2005/8/layout/process2"/>
    <dgm:cxn modelId="{4B0C3A78-1A47-4DC2-9ADD-31294671D138}" srcId="{A403DF53-E94C-4B58-9E26-9D6C25853A8A}" destId="{292BE6B6-48AF-4EB6-A4B9-EB7533A3D5E7}" srcOrd="1" destOrd="0" parTransId="{EE922717-C8E1-44E7-BF4A-5B2A71729556}" sibTransId="{17A08BE1-B929-4CD2-A81D-7F7E00C70D72}"/>
    <dgm:cxn modelId="{F54C6579-8080-4645-A0D5-0909F710DBD5}" type="presOf" srcId="{E80B2F61-A6A4-401B-B9F7-8ED59FA894FC}" destId="{68174D08-9DD3-4F02-B25F-966F6E626FEE}" srcOrd="1" destOrd="0" presId="urn:microsoft.com/office/officeart/2005/8/layout/process2"/>
    <dgm:cxn modelId="{B092A981-E95A-4549-B75B-F2D34D3E5B49}" type="presOf" srcId="{973B24B4-1905-4E21-9954-41CD7EA0BA40}" destId="{C508C562-52BA-4A49-859C-AFC00B2CEE6A}" srcOrd="0" destOrd="3" presId="urn:microsoft.com/office/officeart/2005/8/layout/process2"/>
    <dgm:cxn modelId="{80E1ACB7-28D0-417F-9D74-298A126F50DF}" type="presOf" srcId="{391EF68C-DFB8-4F41-A08B-6AEFF7463B48}" destId="{C508C562-52BA-4A49-859C-AFC00B2CEE6A}" srcOrd="0" destOrd="4" presId="urn:microsoft.com/office/officeart/2005/8/layout/process2"/>
    <dgm:cxn modelId="{F18C26C1-5E89-4529-971D-16BB7D19CCF4}" type="presOf" srcId="{A403DF53-E94C-4B58-9E26-9D6C25853A8A}" destId="{5FCE8547-4F9A-4C2C-A218-B31253F86B08}" srcOrd="0" destOrd="0" presId="urn:microsoft.com/office/officeart/2005/8/layout/process2"/>
    <dgm:cxn modelId="{C4BF14C5-4BAD-422B-9F2B-963B02048012}" type="presOf" srcId="{4CDDDF99-82DD-42E0-937C-BEBF2F91359C}" destId="{C508C562-52BA-4A49-859C-AFC00B2CEE6A}" srcOrd="0" destOrd="1" presId="urn:microsoft.com/office/officeart/2005/8/layout/process2"/>
    <dgm:cxn modelId="{849F8DDC-93FB-4114-BC73-9C6BE14BE768}" type="presOf" srcId="{50254C9D-F798-4CDC-ADC1-EF5CA5790FE5}" destId="{DAA892D3-9CBD-4AC1-9FBB-03B17CED6954}" srcOrd="0" destOrd="2" presId="urn:microsoft.com/office/officeart/2005/8/layout/process2"/>
    <dgm:cxn modelId="{959FFEF4-A2DB-4384-A25B-F68FCDCA4DAD}" srcId="{292BE6B6-48AF-4EB6-A4B9-EB7533A3D5E7}" destId="{391EF68C-DFB8-4F41-A08B-6AEFF7463B48}" srcOrd="3" destOrd="0" parTransId="{C6107AD0-4B48-4640-939F-19493A4D114D}" sibTransId="{1513C53A-EB7B-4F37-BB2C-C3BD11F5B8CB}"/>
    <dgm:cxn modelId="{C8091BFF-DE10-4D8F-A000-8EE5DBED407F}" type="presOf" srcId="{292BE6B6-48AF-4EB6-A4B9-EB7533A3D5E7}" destId="{C508C562-52BA-4A49-859C-AFC00B2CEE6A}" srcOrd="0" destOrd="0" presId="urn:microsoft.com/office/officeart/2005/8/layout/process2"/>
    <dgm:cxn modelId="{C0BF399C-26EE-44C7-A221-CFB23F0DBC28}" type="presParOf" srcId="{5FCE8547-4F9A-4C2C-A218-B31253F86B08}" destId="{DAA892D3-9CBD-4AC1-9FBB-03B17CED6954}" srcOrd="0" destOrd="0" presId="urn:microsoft.com/office/officeart/2005/8/layout/process2"/>
    <dgm:cxn modelId="{BC2B9103-A902-4176-97D7-B4D8223DD317}" type="presParOf" srcId="{5FCE8547-4F9A-4C2C-A218-B31253F86B08}" destId="{66DE253F-0BA2-4C9A-B103-2AF98A5B9F8A}" srcOrd="1" destOrd="0" presId="urn:microsoft.com/office/officeart/2005/8/layout/process2"/>
    <dgm:cxn modelId="{211B0B3B-A0D6-48F0-897F-BCD0BE441FD9}" type="presParOf" srcId="{66DE253F-0BA2-4C9A-B103-2AF98A5B9F8A}" destId="{68174D08-9DD3-4F02-B25F-966F6E626FEE}" srcOrd="0" destOrd="0" presId="urn:microsoft.com/office/officeart/2005/8/layout/process2"/>
    <dgm:cxn modelId="{1E7223FC-31B7-415D-A4F6-353746309541}" type="presParOf" srcId="{5FCE8547-4F9A-4C2C-A218-B31253F86B08}" destId="{C508C562-52BA-4A49-859C-AFC00B2CEE6A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69A153-194C-472B-8142-66C9722D2DCC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9992BEA-95E7-42FA-8C4D-08D682A06477}">
      <dgm:prSet/>
      <dgm:spPr/>
      <dgm:t>
        <a:bodyPr/>
        <a:lstStyle/>
        <a:p>
          <a:r>
            <a:rPr lang="en-US" dirty="0"/>
            <a:t>Hiring tool that discriminates against woman</a:t>
          </a:r>
        </a:p>
      </dgm:t>
    </dgm:pt>
    <dgm:pt modelId="{3198617E-D538-4637-972A-845DCDAB5DEA}" type="parTrans" cxnId="{3DD20096-0747-4D29-95A1-2F269AA8A4B7}">
      <dgm:prSet/>
      <dgm:spPr/>
      <dgm:t>
        <a:bodyPr/>
        <a:lstStyle/>
        <a:p>
          <a:endParaRPr lang="en-US"/>
        </a:p>
      </dgm:t>
    </dgm:pt>
    <dgm:pt modelId="{F810881C-CF7C-452B-ADBD-B37CFBA6B5E6}" type="sibTrans" cxnId="{3DD20096-0747-4D29-95A1-2F269AA8A4B7}">
      <dgm:prSet/>
      <dgm:spPr/>
      <dgm:t>
        <a:bodyPr/>
        <a:lstStyle/>
        <a:p>
          <a:endParaRPr lang="en-US"/>
        </a:p>
      </dgm:t>
    </dgm:pt>
    <dgm:pt modelId="{5A04EC4E-79C7-4481-8F7C-A36549DC64B8}">
      <dgm:prSet/>
      <dgm:spPr/>
      <dgm:t>
        <a:bodyPr/>
        <a:lstStyle/>
        <a:p>
          <a:r>
            <a:rPr lang="en-US"/>
            <a:t>Facial recognition working better for specific ehtnicity</a:t>
          </a:r>
        </a:p>
      </dgm:t>
    </dgm:pt>
    <dgm:pt modelId="{67BD942E-7BD9-4BC2-BC26-9F0847B3A0A2}" type="parTrans" cxnId="{5CB0BA39-3928-4314-B61A-149C9D23F735}">
      <dgm:prSet/>
      <dgm:spPr/>
      <dgm:t>
        <a:bodyPr/>
        <a:lstStyle/>
        <a:p>
          <a:endParaRPr lang="en-US"/>
        </a:p>
      </dgm:t>
    </dgm:pt>
    <dgm:pt modelId="{CB98F9AF-2C00-467D-A6B1-A1E323C442F0}" type="sibTrans" cxnId="{5CB0BA39-3928-4314-B61A-149C9D23F735}">
      <dgm:prSet/>
      <dgm:spPr/>
      <dgm:t>
        <a:bodyPr/>
        <a:lstStyle/>
        <a:p>
          <a:endParaRPr lang="en-US"/>
        </a:p>
      </dgm:t>
    </dgm:pt>
    <dgm:pt modelId="{94FAF771-9B1C-459F-8C47-00FC1B518D66}">
      <dgm:prSet/>
      <dgm:spPr/>
      <dgm:t>
        <a:bodyPr/>
        <a:lstStyle/>
        <a:p>
          <a:r>
            <a:rPr lang="en-US"/>
            <a:t>Bank loan approavals</a:t>
          </a:r>
        </a:p>
      </dgm:t>
    </dgm:pt>
    <dgm:pt modelId="{220CBBAC-D7D2-4FA5-A0A3-20CE66CCB27C}" type="parTrans" cxnId="{F9D35C37-46AD-44ED-9476-569A5136A43D}">
      <dgm:prSet/>
      <dgm:spPr/>
      <dgm:t>
        <a:bodyPr/>
        <a:lstStyle/>
        <a:p>
          <a:endParaRPr lang="en-US"/>
        </a:p>
      </dgm:t>
    </dgm:pt>
    <dgm:pt modelId="{166D537A-3E3A-4E2B-A490-7281398F784A}" type="sibTrans" cxnId="{F9D35C37-46AD-44ED-9476-569A5136A43D}">
      <dgm:prSet/>
      <dgm:spPr/>
      <dgm:t>
        <a:bodyPr/>
        <a:lstStyle/>
        <a:p>
          <a:endParaRPr lang="en-US"/>
        </a:p>
      </dgm:t>
    </dgm:pt>
    <dgm:pt modelId="{99B4096D-BDB1-4BE1-9DD9-0D516AA9F482}">
      <dgm:prSet/>
      <dgm:spPr/>
      <dgm:t>
        <a:bodyPr/>
        <a:lstStyle/>
        <a:p>
          <a:r>
            <a:rPr lang="en-US" dirty="0"/>
            <a:t>Toxic effect of reinforcing unhealthy stereotypes</a:t>
          </a:r>
        </a:p>
      </dgm:t>
    </dgm:pt>
    <dgm:pt modelId="{51B74A92-0E0B-411F-842F-9842BFEC07BB}" type="parTrans" cxnId="{33E6DFDC-42EB-483E-A7DD-47CC88410127}">
      <dgm:prSet/>
      <dgm:spPr/>
      <dgm:t>
        <a:bodyPr/>
        <a:lstStyle/>
        <a:p>
          <a:endParaRPr lang="en-US"/>
        </a:p>
      </dgm:t>
    </dgm:pt>
    <dgm:pt modelId="{A77895A9-9687-4954-9CEE-363C4A8A71F5}" type="sibTrans" cxnId="{33E6DFDC-42EB-483E-A7DD-47CC88410127}">
      <dgm:prSet/>
      <dgm:spPr/>
      <dgm:t>
        <a:bodyPr/>
        <a:lstStyle/>
        <a:p>
          <a:endParaRPr lang="en-US"/>
        </a:p>
      </dgm:t>
    </dgm:pt>
    <dgm:pt modelId="{AF9291F5-68DC-40D9-ACCE-7FC3436B90FC}" type="pres">
      <dgm:prSet presAssocID="{5A69A153-194C-472B-8142-66C9722D2DCC}" presName="vert0" presStyleCnt="0">
        <dgm:presLayoutVars>
          <dgm:dir/>
          <dgm:animOne val="branch"/>
          <dgm:animLvl val="lvl"/>
        </dgm:presLayoutVars>
      </dgm:prSet>
      <dgm:spPr/>
    </dgm:pt>
    <dgm:pt modelId="{56F53110-5F0B-4824-88C4-F66C48308DF0}" type="pres">
      <dgm:prSet presAssocID="{19992BEA-95E7-42FA-8C4D-08D682A06477}" presName="thickLine" presStyleLbl="alignNode1" presStyleIdx="0" presStyleCnt="4"/>
      <dgm:spPr/>
    </dgm:pt>
    <dgm:pt modelId="{2233A3B8-B7B9-42F4-BD9C-1D56FA39D4DA}" type="pres">
      <dgm:prSet presAssocID="{19992BEA-95E7-42FA-8C4D-08D682A06477}" presName="horz1" presStyleCnt="0"/>
      <dgm:spPr/>
    </dgm:pt>
    <dgm:pt modelId="{BB6A1CEB-EF7B-481B-80CF-81FE1DF6F222}" type="pres">
      <dgm:prSet presAssocID="{19992BEA-95E7-42FA-8C4D-08D682A06477}" presName="tx1" presStyleLbl="revTx" presStyleIdx="0" presStyleCnt="4"/>
      <dgm:spPr/>
    </dgm:pt>
    <dgm:pt modelId="{BE9B7265-F0B7-4CC9-9B6C-C51B79D18086}" type="pres">
      <dgm:prSet presAssocID="{19992BEA-95E7-42FA-8C4D-08D682A06477}" presName="vert1" presStyleCnt="0"/>
      <dgm:spPr/>
    </dgm:pt>
    <dgm:pt modelId="{9654BA6F-56F3-40D4-BF5B-10907E60CEFC}" type="pres">
      <dgm:prSet presAssocID="{5A04EC4E-79C7-4481-8F7C-A36549DC64B8}" presName="thickLine" presStyleLbl="alignNode1" presStyleIdx="1" presStyleCnt="4"/>
      <dgm:spPr/>
    </dgm:pt>
    <dgm:pt modelId="{8CDCA7CB-C729-47C3-9CF2-6911A8C7B0E9}" type="pres">
      <dgm:prSet presAssocID="{5A04EC4E-79C7-4481-8F7C-A36549DC64B8}" presName="horz1" presStyleCnt="0"/>
      <dgm:spPr/>
    </dgm:pt>
    <dgm:pt modelId="{2F026511-61A9-42E7-92B8-9FD60DE9CF7A}" type="pres">
      <dgm:prSet presAssocID="{5A04EC4E-79C7-4481-8F7C-A36549DC64B8}" presName="tx1" presStyleLbl="revTx" presStyleIdx="1" presStyleCnt="4"/>
      <dgm:spPr/>
    </dgm:pt>
    <dgm:pt modelId="{B81484D1-285F-4B3F-B8F5-455A193A628E}" type="pres">
      <dgm:prSet presAssocID="{5A04EC4E-79C7-4481-8F7C-A36549DC64B8}" presName="vert1" presStyleCnt="0"/>
      <dgm:spPr/>
    </dgm:pt>
    <dgm:pt modelId="{B9C0F03D-C3F3-42C2-B0EA-19D609F6A61E}" type="pres">
      <dgm:prSet presAssocID="{94FAF771-9B1C-459F-8C47-00FC1B518D66}" presName="thickLine" presStyleLbl="alignNode1" presStyleIdx="2" presStyleCnt="4"/>
      <dgm:spPr/>
    </dgm:pt>
    <dgm:pt modelId="{52A1C47C-1309-413B-BE65-9BD457CDBA09}" type="pres">
      <dgm:prSet presAssocID="{94FAF771-9B1C-459F-8C47-00FC1B518D66}" presName="horz1" presStyleCnt="0"/>
      <dgm:spPr/>
    </dgm:pt>
    <dgm:pt modelId="{6360283D-A1E3-4DD7-9A41-C9A7641AAB91}" type="pres">
      <dgm:prSet presAssocID="{94FAF771-9B1C-459F-8C47-00FC1B518D66}" presName="tx1" presStyleLbl="revTx" presStyleIdx="2" presStyleCnt="4"/>
      <dgm:spPr/>
    </dgm:pt>
    <dgm:pt modelId="{21DF14E2-2F47-4F31-BE62-A3C70CD36F89}" type="pres">
      <dgm:prSet presAssocID="{94FAF771-9B1C-459F-8C47-00FC1B518D66}" presName="vert1" presStyleCnt="0"/>
      <dgm:spPr/>
    </dgm:pt>
    <dgm:pt modelId="{99ED950D-E01E-44F1-8BF9-CF6D91825D18}" type="pres">
      <dgm:prSet presAssocID="{99B4096D-BDB1-4BE1-9DD9-0D516AA9F482}" presName="thickLine" presStyleLbl="alignNode1" presStyleIdx="3" presStyleCnt="4"/>
      <dgm:spPr/>
    </dgm:pt>
    <dgm:pt modelId="{88A19BDE-FB74-4FA4-96C1-1D849F95A96D}" type="pres">
      <dgm:prSet presAssocID="{99B4096D-BDB1-4BE1-9DD9-0D516AA9F482}" presName="horz1" presStyleCnt="0"/>
      <dgm:spPr/>
    </dgm:pt>
    <dgm:pt modelId="{C6118CC4-DF73-4557-AECE-2203F0DA435F}" type="pres">
      <dgm:prSet presAssocID="{99B4096D-BDB1-4BE1-9DD9-0D516AA9F482}" presName="tx1" presStyleLbl="revTx" presStyleIdx="3" presStyleCnt="4"/>
      <dgm:spPr/>
    </dgm:pt>
    <dgm:pt modelId="{31A1855D-F367-4B09-BE11-6F0164ED19D2}" type="pres">
      <dgm:prSet presAssocID="{99B4096D-BDB1-4BE1-9DD9-0D516AA9F482}" presName="vert1" presStyleCnt="0"/>
      <dgm:spPr/>
    </dgm:pt>
  </dgm:ptLst>
  <dgm:cxnLst>
    <dgm:cxn modelId="{E9756B02-01EA-4356-A90F-032959B47E2F}" type="presOf" srcId="{5A04EC4E-79C7-4481-8F7C-A36549DC64B8}" destId="{2F026511-61A9-42E7-92B8-9FD60DE9CF7A}" srcOrd="0" destOrd="0" presId="urn:microsoft.com/office/officeart/2008/layout/LinedList"/>
    <dgm:cxn modelId="{F9D35C37-46AD-44ED-9476-569A5136A43D}" srcId="{5A69A153-194C-472B-8142-66C9722D2DCC}" destId="{94FAF771-9B1C-459F-8C47-00FC1B518D66}" srcOrd="2" destOrd="0" parTransId="{220CBBAC-D7D2-4FA5-A0A3-20CE66CCB27C}" sibTransId="{166D537A-3E3A-4E2B-A490-7281398F784A}"/>
    <dgm:cxn modelId="{5CB0BA39-3928-4314-B61A-149C9D23F735}" srcId="{5A69A153-194C-472B-8142-66C9722D2DCC}" destId="{5A04EC4E-79C7-4481-8F7C-A36549DC64B8}" srcOrd="1" destOrd="0" parTransId="{67BD942E-7BD9-4BC2-BC26-9F0847B3A0A2}" sibTransId="{CB98F9AF-2C00-467D-A6B1-A1E323C442F0}"/>
    <dgm:cxn modelId="{2CACC858-EA02-4D5F-B29B-A88575E312EC}" type="presOf" srcId="{5A69A153-194C-472B-8142-66C9722D2DCC}" destId="{AF9291F5-68DC-40D9-ACCE-7FC3436B90FC}" srcOrd="0" destOrd="0" presId="urn:microsoft.com/office/officeart/2008/layout/LinedList"/>
    <dgm:cxn modelId="{3DD20096-0747-4D29-95A1-2F269AA8A4B7}" srcId="{5A69A153-194C-472B-8142-66C9722D2DCC}" destId="{19992BEA-95E7-42FA-8C4D-08D682A06477}" srcOrd="0" destOrd="0" parTransId="{3198617E-D538-4637-972A-845DCDAB5DEA}" sibTransId="{F810881C-CF7C-452B-ADBD-B37CFBA6B5E6}"/>
    <dgm:cxn modelId="{3EFA78A0-8B3C-459B-B0EF-F35D32B88D2B}" type="presOf" srcId="{94FAF771-9B1C-459F-8C47-00FC1B518D66}" destId="{6360283D-A1E3-4DD7-9A41-C9A7641AAB91}" srcOrd="0" destOrd="0" presId="urn:microsoft.com/office/officeart/2008/layout/LinedList"/>
    <dgm:cxn modelId="{678AB3D4-5866-42B8-BD71-672075EBA717}" type="presOf" srcId="{99B4096D-BDB1-4BE1-9DD9-0D516AA9F482}" destId="{C6118CC4-DF73-4557-AECE-2203F0DA435F}" srcOrd="0" destOrd="0" presId="urn:microsoft.com/office/officeart/2008/layout/LinedList"/>
    <dgm:cxn modelId="{33E6DFDC-42EB-483E-A7DD-47CC88410127}" srcId="{5A69A153-194C-472B-8142-66C9722D2DCC}" destId="{99B4096D-BDB1-4BE1-9DD9-0D516AA9F482}" srcOrd="3" destOrd="0" parTransId="{51B74A92-0E0B-411F-842F-9842BFEC07BB}" sibTransId="{A77895A9-9687-4954-9CEE-363C4A8A71F5}"/>
    <dgm:cxn modelId="{CB1FDCE8-1635-48E2-B6FF-A9B1CFA6A543}" type="presOf" srcId="{19992BEA-95E7-42FA-8C4D-08D682A06477}" destId="{BB6A1CEB-EF7B-481B-80CF-81FE1DF6F222}" srcOrd="0" destOrd="0" presId="urn:microsoft.com/office/officeart/2008/layout/LinedList"/>
    <dgm:cxn modelId="{6A14D0F5-0DB0-4430-B8CC-FD771129C46A}" type="presParOf" srcId="{AF9291F5-68DC-40D9-ACCE-7FC3436B90FC}" destId="{56F53110-5F0B-4824-88C4-F66C48308DF0}" srcOrd="0" destOrd="0" presId="urn:microsoft.com/office/officeart/2008/layout/LinedList"/>
    <dgm:cxn modelId="{6B14EC7C-F220-4F0D-9E9B-C56342F5D9FB}" type="presParOf" srcId="{AF9291F5-68DC-40D9-ACCE-7FC3436B90FC}" destId="{2233A3B8-B7B9-42F4-BD9C-1D56FA39D4DA}" srcOrd="1" destOrd="0" presId="urn:microsoft.com/office/officeart/2008/layout/LinedList"/>
    <dgm:cxn modelId="{3DA3D51A-A496-4E93-B0B9-6B9C2838D743}" type="presParOf" srcId="{2233A3B8-B7B9-42F4-BD9C-1D56FA39D4DA}" destId="{BB6A1CEB-EF7B-481B-80CF-81FE1DF6F222}" srcOrd="0" destOrd="0" presId="urn:microsoft.com/office/officeart/2008/layout/LinedList"/>
    <dgm:cxn modelId="{325FE9FF-6F31-4264-9F6C-2BA06C3DEF5B}" type="presParOf" srcId="{2233A3B8-B7B9-42F4-BD9C-1D56FA39D4DA}" destId="{BE9B7265-F0B7-4CC9-9B6C-C51B79D18086}" srcOrd="1" destOrd="0" presId="urn:microsoft.com/office/officeart/2008/layout/LinedList"/>
    <dgm:cxn modelId="{9FA81000-B0A3-4864-AC83-EB5DBD16DB7E}" type="presParOf" srcId="{AF9291F5-68DC-40D9-ACCE-7FC3436B90FC}" destId="{9654BA6F-56F3-40D4-BF5B-10907E60CEFC}" srcOrd="2" destOrd="0" presId="urn:microsoft.com/office/officeart/2008/layout/LinedList"/>
    <dgm:cxn modelId="{DDE62DEE-6346-4609-969B-13B81177B667}" type="presParOf" srcId="{AF9291F5-68DC-40D9-ACCE-7FC3436B90FC}" destId="{8CDCA7CB-C729-47C3-9CF2-6911A8C7B0E9}" srcOrd="3" destOrd="0" presId="urn:microsoft.com/office/officeart/2008/layout/LinedList"/>
    <dgm:cxn modelId="{EC04AA3E-7585-4459-88CC-B080F6A58D70}" type="presParOf" srcId="{8CDCA7CB-C729-47C3-9CF2-6911A8C7B0E9}" destId="{2F026511-61A9-42E7-92B8-9FD60DE9CF7A}" srcOrd="0" destOrd="0" presId="urn:microsoft.com/office/officeart/2008/layout/LinedList"/>
    <dgm:cxn modelId="{0196711B-59A5-483D-BDC3-5745D47C324C}" type="presParOf" srcId="{8CDCA7CB-C729-47C3-9CF2-6911A8C7B0E9}" destId="{B81484D1-285F-4B3F-B8F5-455A193A628E}" srcOrd="1" destOrd="0" presId="urn:microsoft.com/office/officeart/2008/layout/LinedList"/>
    <dgm:cxn modelId="{A46021ED-7E8D-4C2E-8BAD-00D4573C7DE3}" type="presParOf" srcId="{AF9291F5-68DC-40D9-ACCE-7FC3436B90FC}" destId="{B9C0F03D-C3F3-42C2-B0EA-19D609F6A61E}" srcOrd="4" destOrd="0" presId="urn:microsoft.com/office/officeart/2008/layout/LinedList"/>
    <dgm:cxn modelId="{7ED8DCA6-6B64-4704-A518-BBA16AA3EAAC}" type="presParOf" srcId="{AF9291F5-68DC-40D9-ACCE-7FC3436B90FC}" destId="{52A1C47C-1309-413B-BE65-9BD457CDBA09}" srcOrd="5" destOrd="0" presId="urn:microsoft.com/office/officeart/2008/layout/LinedList"/>
    <dgm:cxn modelId="{C397008E-2B5D-4944-A1F8-620044892DB7}" type="presParOf" srcId="{52A1C47C-1309-413B-BE65-9BD457CDBA09}" destId="{6360283D-A1E3-4DD7-9A41-C9A7641AAB91}" srcOrd="0" destOrd="0" presId="urn:microsoft.com/office/officeart/2008/layout/LinedList"/>
    <dgm:cxn modelId="{FB468AEE-2C76-4337-BB52-C280607D0158}" type="presParOf" srcId="{52A1C47C-1309-413B-BE65-9BD457CDBA09}" destId="{21DF14E2-2F47-4F31-BE62-A3C70CD36F89}" srcOrd="1" destOrd="0" presId="urn:microsoft.com/office/officeart/2008/layout/LinedList"/>
    <dgm:cxn modelId="{8ABBED68-639A-4884-A7DD-D2516F7A5A2F}" type="presParOf" srcId="{AF9291F5-68DC-40D9-ACCE-7FC3436B90FC}" destId="{99ED950D-E01E-44F1-8BF9-CF6D91825D18}" srcOrd="6" destOrd="0" presId="urn:microsoft.com/office/officeart/2008/layout/LinedList"/>
    <dgm:cxn modelId="{25690CA9-68D8-4BFD-BD53-188CAADE0ADC}" type="presParOf" srcId="{AF9291F5-68DC-40D9-ACCE-7FC3436B90FC}" destId="{88A19BDE-FB74-4FA4-96C1-1D849F95A96D}" srcOrd="7" destOrd="0" presId="urn:microsoft.com/office/officeart/2008/layout/LinedList"/>
    <dgm:cxn modelId="{FF8838F3-F866-45D5-9A7C-E40865167990}" type="presParOf" srcId="{88A19BDE-FB74-4FA4-96C1-1D849F95A96D}" destId="{C6118CC4-DF73-4557-AECE-2203F0DA435F}" srcOrd="0" destOrd="0" presId="urn:microsoft.com/office/officeart/2008/layout/LinedList"/>
    <dgm:cxn modelId="{375EA9C1-E9B5-4475-B48A-5E071477546F}" type="presParOf" srcId="{88A19BDE-FB74-4FA4-96C1-1D849F95A96D}" destId="{31A1855D-F367-4B09-BE11-6F0164ED19D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A892D3-9CBD-4AC1-9FBB-03B17CED6954}">
      <dsp:nvSpPr>
        <dsp:cNvPr id="0" name=""/>
        <dsp:cNvSpPr/>
      </dsp:nvSpPr>
      <dsp:spPr>
        <a:xfrm>
          <a:off x="319102" y="67776"/>
          <a:ext cx="6317114" cy="246304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+mn-lt"/>
            </a:rPr>
            <a:t>Specify your </a:t>
          </a:r>
          <a:r>
            <a:rPr lang="en-US" sz="3000" b="1" kern="1200" dirty="0">
              <a:latin typeface="+mn-lt"/>
            </a:rPr>
            <a:t>acceptance</a:t>
          </a:r>
          <a:r>
            <a:rPr lang="en-US" sz="3000" kern="1200" dirty="0">
              <a:latin typeface="+mn-lt"/>
            </a:rPr>
            <a:t> criteria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latin typeface="+mn-lt"/>
            </a:rPr>
            <a:t>95% accuracy!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latin typeface="+mn-lt"/>
            </a:rPr>
            <a:t>Training, validation and Test dataset!</a:t>
          </a:r>
        </a:p>
      </dsp:txBody>
      <dsp:txXfrm>
        <a:off x="391242" y="139916"/>
        <a:ext cx="6172834" cy="2318762"/>
      </dsp:txXfrm>
    </dsp:sp>
    <dsp:sp modelId="{66DE253F-0BA2-4C9A-B103-2AF98A5B9F8A}">
      <dsp:nvSpPr>
        <dsp:cNvPr id="0" name=""/>
        <dsp:cNvSpPr/>
      </dsp:nvSpPr>
      <dsp:spPr>
        <a:xfrm rot="5404180">
          <a:off x="3080087" y="2503879"/>
          <a:ext cx="790868" cy="1108369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 rot="-5400000">
        <a:off x="3143155" y="2662629"/>
        <a:ext cx="665021" cy="553608"/>
      </dsp:txXfrm>
    </dsp:sp>
    <dsp:sp modelId="{C508C562-52BA-4A49-859C-AFC00B2CEE6A}">
      <dsp:nvSpPr>
        <dsp:cNvPr id="0" name=""/>
        <dsp:cNvSpPr/>
      </dsp:nvSpPr>
      <dsp:spPr>
        <a:xfrm>
          <a:off x="381197" y="3585308"/>
          <a:ext cx="6184372" cy="246304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Don’t expect 100% accuracy: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Limitations of ML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Insufficient data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Mislabeled data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Char char="•"/>
          </a:pPr>
          <a:r>
            <a:rPr lang="en-US" sz="2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Ambiguous labels (human perception)</a:t>
          </a:r>
        </a:p>
      </dsp:txBody>
      <dsp:txXfrm>
        <a:off x="453337" y="3657448"/>
        <a:ext cx="6040092" cy="23187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F53110-5F0B-4824-88C4-F66C48308DF0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6A1CEB-EF7B-481B-80CF-81FE1DF6F222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Hiring tool that discriminates against woman</a:t>
          </a:r>
        </a:p>
      </dsp:txBody>
      <dsp:txXfrm>
        <a:off x="0" y="0"/>
        <a:ext cx="6900512" cy="1384035"/>
      </dsp:txXfrm>
    </dsp:sp>
    <dsp:sp modelId="{9654BA6F-56F3-40D4-BF5B-10907E60CEFC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026511-61A9-42E7-92B8-9FD60DE9CF7A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Facial recognition working better for specific ehtnicity</a:t>
          </a:r>
        </a:p>
      </dsp:txBody>
      <dsp:txXfrm>
        <a:off x="0" y="1384035"/>
        <a:ext cx="6900512" cy="1384035"/>
      </dsp:txXfrm>
    </dsp:sp>
    <dsp:sp modelId="{B9C0F03D-C3F3-42C2-B0EA-19D609F6A61E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60283D-A1E3-4DD7-9A41-C9A7641AAB91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Bank loan approavals</a:t>
          </a:r>
        </a:p>
      </dsp:txBody>
      <dsp:txXfrm>
        <a:off x="0" y="2768070"/>
        <a:ext cx="6900512" cy="1384035"/>
      </dsp:txXfrm>
    </dsp:sp>
    <dsp:sp modelId="{99ED950D-E01E-44F1-8BF9-CF6D91825D18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118CC4-DF73-4557-AECE-2203F0DA435F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Toxic effect of reinforcing unhealthy stereotypes</a:t>
          </a:r>
        </a:p>
      </dsp:txBody>
      <dsp:txXfrm>
        <a:off x="0" y="4152105"/>
        <a:ext cx="6900512" cy="13840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jpeg>
</file>

<file path=ppt/media/image2.png>
</file>

<file path=ppt/media/image3.svg>
</file>

<file path=ppt/media/image4.jpeg>
</file>

<file path=ppt/media/image5.png>
</file>

<file path=ppt/media/image6.jp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E66E71-B242-4F22-B440-B65DA15BAF02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FBFAC-26C0-4C3B-B093-BA0504D21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503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nkd.in/gdg-sXXV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6621"/>
                </a:solidFill>
                <a:effectLst/>
                <a:latin typeface="Roboto" panose="02000000000000000000" pitchFamily="2" charset="0"/>
              </a:rPr>
              <a:t>www.geeksforgeeks.org/whats-data-science-pipeline/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5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0" dirty="0">
                <a:effectLst/>
                <a:latin typeface="Arabic UI Display"/>
                <a:hlinkClick r:id="rId3"/>
              </a:rPr>
              <a:t>https://lnkd.in/gdg-sXXV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522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FBFAC-26C0-4C3B-B093-BA0504D2112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728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F995F-90CB-B752-9D91-BAF3EBECC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3E5703-0C35-513E-8FD4-F1AA0886D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1D326-AA5B-E3E8-57B0-693C4719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2B2A5-3B04-8495-C1AF-93AC32F3E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3D37A-92B6-8E61-A26A-E91AFC99A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99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FB64A-16B3-7967-5AE6-EB02D9AFD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CCE2D1-56EF-6CFD-4BF8-BE7F2576A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36A8B-9007-D115-EFAE-94F93AA37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310BA-EDE3-F7CA-5EC5-5E6F4D2A3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7F372-49D1-39FD-7632-460D844D4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4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D90748-0527-02B1-FA7A-C3281A05B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83C547-1B10-ACD6-5FBC-31C85C7BCB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A165E-0BCE-9342-F116-1BD897686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188B1-1FBA-05F4-17B7-FC45D7E2E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21712-B160-3124-9FB4-95861B1E6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13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5601A-F4B3-BA8A-4456-F73173E49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4BB31-1965-45C7-D494-2B415F322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448CD-30C1-EBCD-5351-75E6CED3D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0492A-D863-7F56-9F94-90E92357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D910A-3894-D16A-F032-11A7A7F1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00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DF9F-48EE-5BBE-0E9F-9A7310250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E5F70-2488-5456-DA87-FEBB71073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20E679-2740-FB32-C0A7-5DFAC79ED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1C0F5-F542-4BCB-78AF-A1A22D7B5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3F87A-C217-5D51-15F4-763F7816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54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A5130-C24A-D6AA-F14B-6E9BB351F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825B3-5584-C234-188F-FFE3BA1D7E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C6BBB6-4F3C-3230-8D6A-BE9FABF7C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FE3FE1-5A24-CE10-9FE0-BE9482289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99A36-6934-8C00-CA21-463CB01B3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1FD50B-B861-E068-746C-046E1209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5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59763-4F98-1C24-E71F-D4FCDAE14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9815F-6D24-5277-F361-45696825D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0459F-8BD0-CEB4-3319-B071C586B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F1A791-BBDC-2D3D-FDF1-C299AC4552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8E43C6-EBC1-1E55-4F5A-4D9BEAED96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30AA49-BF6E-A661-3EE9-4E75532E9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D6C3E8-F625-692C-6F3B-A30A32B1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821015-6AFC-A56E-CC5F-94D28D52D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03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46376-D1A3-0D7B-5A46-CF1A0DDD8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2B51A4-0B2B-382E-234E-6AA9C3E9C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A320A9-A55E-5FE5-014F-1C9B34A19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61FEC5-D9A5-647C-4BB8-FF450B0E7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60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27403-9120-495C-E863-6749D44D5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AD718C-2213-ED1A-A23E-6AEECD355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F603D-08EF-1246-2512-501A4E8F5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55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0D1EE-8EFA-3978-E7E9-96ADEA273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947A9-99C5-CDED-BA13-3B399B794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1301EF-D17A-E486-2BD7-6E4B6B531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77A113-4522-69AE-0A1C-38AAEB3AD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C487A0-0717-4749-B4CF-AA68E8144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4F33A-3CE9-F49D-B126-BC809115C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73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74C15-8750-5E95-6E44-312E0D744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38C002-D03A-FAA4-237D-54C8CFD988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27851-74DB-7119-407D-3D37709A9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6BEB75-CD42-3998-0E27-E52B6F158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67EDB-07B0-0540-B8AA-CEFD78838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744B4-1499-83D6-97A7-8B1CF7951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824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977DF3-FE96-EC47-0155-4744BB35F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29CAD-2625-04D6-D8FB-EF1556990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36AD2-5497-9848-FA60-7D572E07C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0BECD-8B11-4EE0-AAFF-BCEFC5700470}" type="datetimeFigureOut">
              <a:rPr lang="en-US" smtClean="0"/>
              <a:t>8/17/2022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329BA-345F-FA6F-B85C-475A628616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CE660-118D-322F-53ED-51A6BD6E9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B2346-FC57-4AB5-8ABE-B48751241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0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illrobotstakemyjob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withcode.com/sota" TargetMode="External"/><Relationship Id="rId2" Type="http://schemas.openxmlformats.org/officeDocument/2006/relationships/hyperlink" Target="https://insights.squadery.com/how-ai-engineers-can-stay-updated-on-latest-ai-news-trends-invention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c/K%C3%A1rolyZsolnai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65543B-2C74-3CF2-12D7-839D5B6FAA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GB" b="1" dirty="0">
                <a:solidFill>
                  <a:schemeClr val="bg1"/>
                </a:solidFill>
                <a:latin typeface="Abadi" panose="020B0604020104020204" pitchFamily="34" charset="0"/>
              </a:rPr>
              <a:t>Intro to AI</a:t>
            </a:r>
            <a:endParaRPr lang="en-US" b="1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575DF6-2E8B-873D-BBA9-38CC9A5BC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8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part3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C2EB401B-6CEA-CEC8-46B2-8B65F4E40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82" y="2284472"/>
            <a:ext cx="4047843" cy="92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577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8209-E6E1-E44A-AB95-8FBF9C3F4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889" y="365125"/>
            <a:ext cx="10515600" cy="718957"/>
          </a:xfrm>
        </p:spPr>
        <p:txBody>
          <a:bodyPr/>
          <a:lstStyle/>
          <a:p>
            <a:r>
              <a:rPr lang="en-US" b="1" dirty="0">
                <a:latin typeface="Abadi" panose="020B0604020104020204" pitchFamily="34" charset="0"/>
              </a:rPr>
              <a:t>4) Modeling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22C60-F6C9-9BCB-BD44-01E6114B8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89" y="1357460"/>
            <a:ext cx="10963373" cy="5135415"/>
          </a:xfrm>
        </p:spPr>
        <p:txBody>
          <a:bodyPr>
            <a:normAutofit/>
          </a:bodyPr>
          <a:lstStyle/>
          <a:p>
            <a:r>
              <a:rPr lang="en-US" dirty="0"/>
              <a:t>This is that stage of the data science pipeline where </a:t>
            </a:r>
            <a:r>
              <a:rPr lang="en-US" b="1" dirty="0"/>
              <a:t>machine learning comes to play</a:t>
            </a:r>
            <a:r>
              <a:rPr lang="en-US" dirty="0"/>
              <a:t>. we create data models. Data models are nothing but general rules in a statistical sense, which are used as a predictive tool to enhance our business decision-making e.g. (Classification models).</a:t>
            </a:r>
          </a:p>
          <a:p>
            <a:r>
              <a:rPr lang="en-US" dirty="0"/>
              <a:t>Prerequisite </a:t>
            </a:r>
            <a:r>
              <a:rPr lang="en-US" b="1" dirty="0"/>
              <a:t>skills</a:t>
            </a:r>
            <a:r>
              <a:rPr lang="en-US" dirty="0"/>
              <a:t>: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Machine Learning: Supervised/Unsupervised algorithms.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Evaluation methods.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Machine Learning Libraries: Python (Sci-kit Learn, NumPy).</a:t>
            </a:r>
          </a:p>
          <a:p>
            <a:r>
              <a:rPr lang="en-US" b="1" dirty="0"/>
              <a:t>Mastering</a:t>
            </a:r>
            <a:r>
              <a:rPr lang="en-US" dirty="0"/>
              <a:t> this stage will take you months or even years but when you come to </a:t>
            </a:r>
            <a:r>
              <a:rPr lang="en-US" b="1" dirty="0"/>
              <a:t>apply it(coding part)</a:t>
            </a:r>
            <a:r>
              <a:rPr lang="en-US" dirty="0"/>
              <a:t>, praise the contribution and the availability of programming languages and frameworks we have, it becomes like a piece of cake. </a:t>
            </a:r>
          </a:p>
        </p:txBody>
      </p:sp>
    </p:spTree>
    <p:extLst>
      <p:ext uri="{BB962C8B-B14F-4D97-AF65-F5344CB8AC3E}">
        <p14:creationId xmlns:p14="http://schemas.microsoft.com/office/powerpoint/2010/main" val="2392704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8209-E6E1-E44A-AB95-8FBF9C3F4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889" y="365125"/>
            <a:ext cx="10515600" cy="718957"/>
          </a:xfrm>
        </p:spPr>
        <p:txBody>
          <a:bodyPr/>
          <a:lstStyle/>
          <a:p>
            <a:r>
              <a:rPr lang="en-US" b="1" dirty="0">
                <a:latin typeface="Abadi" panose="020B0604020104020204" pitchFamily="34" charset="0"/>
              </a:rPr>
              <a:t>5) Interpreting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22C60-F6C9-9BCB-BD44-01E6114B8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89" y="1357460"/>
            <a:ext cx="10963373" cy="5135415"/>
          </a:xfrm>
        </p:spPr>
        <p:txBody>
          <a:bodyPr>
            <a:normAutofit/>
          </a:bodyPr>
          <a:lstStyle/>
          <a:p>
            <a:r>
              <a:rPr lang="en-US" dirty="0"/>
              <a:t>Always remember, if you can’t explain it to a six-year-old, you don’t understand it yourself. So, </a:t>
            </a:r>
            <a:r>
              <a:rPr lang="en-US" b="1" dirty="0"/>
              <a:t>communication</a:t>
            </a:r>
            <a:r>
              <a:rPr lang="en-US" dirty="0"/>
              <a:t> becomes the key!! </a:t>
            </a:r>
          </a:p>
          <a:p>
            <a:r>
              <a:rPr lang="en-US" dirty="0"/>
              <a:t>This is </a:t>
            </a:r>
            <a:r>
              <a:rPr lang="en-US" b="1" dirty="0"/>
              <a:t>the most crucial stage of the pipeline</a:t>
            </a:r>
            <a:r>
              <a:rPr lang="en-US" dirty="0"/>
              <a:t>, where with the use of psychological techniques, correct business domain knowledge, and storytelling abilities, you can explain your model to a non-technical audience.</a:t>
            </a:r>
          </a:p>
          <a:p>
            <a:r>
              <a:rPr lang="en-US" dirty="0"/>
              <a:t>Prerequisite </a:t>
            </a:r>
            <a:r>
              <a:rPr lang="en-US" b="1" dirty="0"/>
              <a:t>skills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Business domain knowledge.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Data visualization tools: Power BI, Tableau, Matplotlib, ggplot2, and Seaborn.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Communication: Presenting/speaking and reporting/writing.</a:t>
            </a:r>
          </a:p>
          <a:p>
            <a:r>
              <a:rPr lang="en-US" dirty="0"/>
              <a:t>We already </a:t>
            </a:r>
            <a:r>
              <a:rPr lang="en-US" b="1" dirty="0"/>
              <a:t>emphasized</a:t>
            </a:r>
            <a:r>
              <a:rPr lang="en-US" dirty="0"/>
              <a:t> this part in the last class at the core skills part.</a:t>
            </a:r>
          </a:p>
        </p:txBody>
      </p:sp>
    </p:spTree>
    <p:extLst>
      <p:ext uri="{BB962C8B-B14F-4D97-AF65-F5344CB8AC3E}">
        <p14:creationId xmlns:p14="http://schemas.microsoft.com/office/powerpoint/2010/main" val="1229598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22C60-F6C9-9BCB-BD44-01E6114B8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/>
          </a:bodyPr>
          <a:lstStyle/>
          <a:p>
            <a:r>
              <a:rPr lang="en-US" dirty="0"/>
              <a:t>Data science is not about great machine learning algorithms, but about </a:t>
            </a:r>
            <a:r>
              <a:rPr lang="en-US" b="1" dirty="0"/>
              <a:t>the solutions which you provide with the use of those algorithms</a:t>
            </a:r>
            <a:r>
              <a:rPr lang="en-US" dirty="0"/>
              <a:t>. DS is a </a:t>
            </a:r>
            <a:r>
              <a:rPr lang="en-US" b="1" dirty="0"/>
              <a:t>mindset</a:t>
            </a:r>
            <a:r>
              <a:rPr lang="en-US" dirty="0"/>
              <a:t>. It is also very important to make sure that your pipeline remains </a:t>
            </a:r>
            <a:r>
              <a:rPr lang="en-US" b="1" dirty="0"/>
              <a:t>solid</a:t>
            </a:r>
            <a:r>
              <a:rPr lang="en-US" dirty="0"/>
              <a:t> from start till end, and you identify accurate business problems to be able to bring forth precise solutions.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Block Arc 22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41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239" y="100680"/>
            <a:ext cx="10515600" cy="562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16933"/>
            <a:r>
              <a:rPr lang="en-US" b="1" kern="1200" dirty="0">
                <a:solidFill>
                  <a:schemeClr val="tx1"/>
                </a:solidFill>
                <a:latin typeface="Abadi" panose="020B0604020104020204" pitchFamily="34" charset="0"/>
              </a:rPr>
              <a:t>Machine Learning changing job functions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848239" y="663412"/>
            <a:ext cx="10917637" cy="46863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36022" indent="-228600">
              <a:lnSpc>
                <a:spcPct val="90000"/>
              </a:lnSpc>
              <a:spcBef>
                <a:spcPts val="760"/>
              </a:spcBef>
              <a:buSzPct val="62500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400" b="1" dirty="0"/>
              <a:t>Sales</a:t>
            </a:r>
          </a:p>
          <a:p>
            <a:pPr marL="627363" lvl="1" indent="-228600">
              <a:lnSpc>
                <a:spcPct val="90000"/>
              </a:lnSpc>
              <a:spcBef>
                <a:spcPts val="500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Identifying sales opportunities</a:t>
            </a:r>
          </a:p>
          <a:p>
            <a:pPr marL="627363" lvl="1" indent="-228600">
              <a:lnSpc>
                <a:spcPct val="90000"/>
              </a:lnSpc>
              <a:spcBef>
                <a:spcPts val="427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Prioritizing</a:t>
            </a:r>
          </a:p>
          <a:p>
            <a:pPr marL="436022" indent="-228600">
              <a:lnSpc>
                <a:spcPct val="90000"/>
              </a:lnSpc>
              <a:spcBef>
                <a:spcPts val="433"/>
              </a:spcBef>
              <a:buSzPct val="62500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400" b="1" dirty="0"/>
              <a:t>Manufacturing</a:t>
            </a:r>
            <a:r>
              <a:rPr lang="en-US" sz="2400" dirty="0"/>
              <a:t> line manager</a:t>
            </a:r>
          </a:p>
          <a:p>
            <a:pPr marL="627363" lvl="1" indent="-228600">
              <a:lnSpc>
                <a:spcPct val="90000"/>
              </a:lnSpc>
              <a:spcBef>
                <a:spcPts val="600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Optimize manufacturing</a:t>
            </a:r>
          </a:p>
          <a:p>
            <a:pPr marL="627363" lvl="1" indent="-228600">
              <a:lnSpc>
                <a:spcPct val="90000"/>
              </a:lnSpc>
              <a:spcBef>
                <a:spcPts val="427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Machine learning can spot defects</a:t>
            </a:r>
          </a:p>
          <a:p>
            <a:pPr marL="436022" indent="-228600">
              <a:lnSpc>
                <a:spcPct val="90000"/>
              </a:lnSpc>
              <a:spcBef>
                <a:spcPts val="427"/>
              </a:spcBef>
              <a:buSzPct val="62500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400" b="1" dirty="0"/>
              <a:t>Recruiting</a:t>
            </a:r>
          </a:p>
          <a:p>
            <a:pPr marL="855963" lvl="1" indent="-457200">
              <a:lnSpc>
                <a:spcPct val="90000"/>
              </a:lnSpc>
              <a:spcBef>
                <a:spcPts val="507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Identify how people prefer recruitment</a:t>
            </a:r>
          </a:p>
          <a:p>
            <a:pPr marL="855963" lvl="1" indent="-457200">
              <a:lnSpc>
                <a:spcPct val="90000"/>
              </a:lnSpc>
              <a:spcBef>
                <a:spcPts val="527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Spot good candidates</a:t>
            </a:r>
          </a:p>
          <a:p>
            <a:pPr marL="170163" indent="-228600">
              <a:lnSpc>
                <a:spcPct val="90000"/>
              </a:lnSpc>
              <a:spcBef>
                <a:spcPts val="527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b="1" dirty="0"/>
              <a:t>Marketing</a:t>
            </a:r>
          </a:p>
          <a:p>
            <a:pPr marL="855963" lvl="1" indent="-457200">
              <a:lnSpc>
                <a:spcPct val="90000"/>
              </a:lnSpc>
              <a:spcBef>
                <a:spcPts val="527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A/B testing</a:t>
            </a:r>
          </a:p>
          <a:p>
            <a:pPr marL="855963" lvl="1" indent="-457200">
              <a:lnSpc>
                <a:spcPct val="90000"/>
              </a:lnSpc>
              <a:spcBef>
                <a:spcPts val="527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Recommendation system. </a:t>
            </a:r>
          </a:p>
          <a:p>
            <a:pPr marL="342900" indent="-342900">
              <a:lnSpc>
                <a:spcPct val="90000"/>
              </a:lnSpc>
              <a:spcBef>
                <a:spcPts val="527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And much more fields where AI can change it, and take these jobs to disappear, too. </a:t>
            </a:r>
          </a:p>
          <a:p>
            <a:pPr marL="342900" indent="-342900">
              <a:lnSpc>
                <a:spcPct val="90000"/>
              </a:lnSpc>
              <a:spcBef>
                <a:spcPts val="527"/>
              </a:spcBef>
              <a:buSzPct val="70967"/>
              <a:buFont typeface="Arial" panose="020B0604020202020204" pitchFamily="34" charset="0"/>
              <a:buChar char="•"/>
              <a:tabLst>
                <a:tab pos="626518" algn="l"/>
                <a:tab pos="628211" algn="l"/>
              </a:tabLst>
            </a:pPr>
            <a:r>
              <a:rPr lang="en-US" sz="2400" dirty="0"/>
              <a:t>Let's check this site! (</a:t>
            </a:r>
            <a:r>
              <a:rPr lang="en-US" sz="2400" dirty="0">
                <a:hlinkClick r:id="rId2"/>
              </a:rPr>
              <a:t>will robots take my job</a:t>
            </a:r>
            <a:r>
              <a:rPr lang="en-US" sz="2400" dirty="0"/>
              <a:t>)</a:t>
            </a:r>
          </a:p>
          <a:p>
            <a:pPr marL="398763" lvl="1">
              <a:lnSpc>
                <a:spcPct val="90000"/>
              </a:lnSpc>
              <a:spcBef>
                <a:spcPts val="527"/>
              </a:spcBef>
              <a:buSzPct val="70967"/>
              <a:tabLst>
                <a:tab pos="626518" algn="l"/>
                <a:tab pos="628211" algn="l"/>
              </a:tabLst>
            </a:pPr>
            <a:endParaRPr lang="en-US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234" y="640823"/>
            <a:ext cx="3985172" cy="5583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6933"/>
            <a:r>
              <a:rPr lang="en-US" sz="5400" kern="1200" spc="220" dirty="0">
                <a:solidFill>
                  <a:schemeClr val="tx1"/>
                </a:solidFill>
                <a:latin typeface="Abadi" panose="020B0604020104020204" pitchFamily="34" charset="0"/>
              </a:rPr>
              <a:t>H</a:t>
            </a:r>
            <a:r>
              <a:rPr lang="en-US" sz="5400" kern="1200" spc="147" dirty="0">
                <a:solidFill>
                  <a:schemeClr val="tx1"/>
                </a:solidFill>
                <a:latin typeface="Abadi" panose="020B0604020104020204" pitchFamily="34" charset="0"/>
              </a:rPr>
              <a:t>o</a:t>
            </a:r>
            <a:r>
              <a:rPr lang="en-US" sz="5400" kern="1200" spc="220" dirty="0">
                <a:solidFill>
                  <a:schemeClr val="tx1"/>
                </a:solidFill>
                <a:latin typeface="Abadi" panose="020B0604020104020204" pitchFamily="34" charset="0"/>
              </a:rPr>
              <a:t>w</a:t>
            </a:r>
            <a:r>
              <a:rPr lang="en-US" sz="5400" kern="1200" spc="-107" dirty="0">
                <a:solidFill>
                  <a:schemeClr val="tx1"/>
                </a:solidFill>
                <a:latin typeface="Abadi" panose="020B0604020104020204" pitchFamily="34" charset="0"/>
              </a:rPr>
              <a:t> </a:t>
            </a:r>
            <a:r>
              <a:rPr lang="en-US" sz="5400" kern="1200" spc="-80" dirty="0">
                <a:solidFill>
                  <a:schemeClr val="tx1"/>
                </a:solidFill>
                <a:latin typeface="Abadi" panose="020B0604020104020204" pitchFamily="34" charset="0"/>
              </a:rPr>
              <a:t>t</a:t>
            </a:r>
            <a:r>
              <a:rPr lang="en-US" sz="5400" kern="1200" spc="160" dirty="0">
                <a:solidFill>
                  <a:schemeClr val="tx1"/>
                </a:solidFill>
                <a:latin typeface="Abadi" panose="020B0604020104020204" pitchFamily="34" charset="0"/>
              </a:rPr>
              <a:t>o</a:t>
            </a:r>
            <a:r>
              <a:rPr lang="en-US" sz="5400" kern="1200" spc="7" dirty="0">
                <a:solidFill>
                  <a:schemeClr val="tx1"/>
                </a:solidFill>
                <a:latin typeface="Abadi" panose="020B0604020104020204" pitchFamily="34" charset="0"/>
              </a:rPr>
              <a:t> </a:t>
            </a:r>
            <a:r>
              <a:rPr lang="en-US" sz="5400" kern="1200" spc="180" dirty="0">
                <a:solidFill>
                  <a:schemeClr val="tx1"/>
                </a:solidFill>
                <a:latin typeface="Abadi" panose="020B0604020104020204" pitchFamily="34" charset="0"/>
              </a:rPr>
              <a:t>w</a:t>
            </a:r>
            <a:r>
              <a:rPr lang="en-US" sz="5400" kern="1200" spc="133" dirty="0">
                <a:solidFill>
                  <a:schemeClr val="tx1"/>
                </a:solidFill>
                <a:latin typeface="Abadi" panose="020B0604020104020204" pitchFamily="34" charset="0"/>
              </a:rPr>
              <a:t>o</a:t>
            </a:r>
            <a:r>
              <a:rPr lang="en-US" sz="5400" kern="1200" spc="-87" dirty="0">
                <a:solidFill>
                  <a:schemeClr val="tx1"/>
                </a:solidFill>
                <a:latin typeface="Abadi" panose="020B0604020104020204" pitchFamily="34" charset="0"/>
              </a:rPr>
              <a:t>r</a:t>
            </a:r>
            <a:r>
              <a:rPr lang="en-US" sz="5400" kern="1200" spc="53" dirty="0">
                <a:solidFill>
                  <a:schemeClr val="tx1"/>
                </a:solidFill>
                <a:latin typeface="Abadi" panose="020B0604020104020204" pitchFamily="34" charset="0"/>
              </a:rPr>
              <a:t>k</a:t>
            </a:r>
            <a:r>
              <a:rPr lang="en-US" sz="5400" kern="1200" spc="-127" dirty="0">
                <a:solidFill>
                  <a:schemeClr val="tx1"/>
                </a:solidFill>
                <a:latin typeface="Abadi" panose="020B0604020104020204" pitchFamily="34" charset="0"/>
              </a:rPr>
              <a:t> </a:t>
            </a:r>
            <a:r>
              <a:rPr lang="en-US" sz="5400" kern="1200" spc="180" dirty="0">
                <a:solidFill>
                  <a:schemeClr val="tx1"/>
                </a:solidFill>
                <a:latin typeface="Abadi" panose="020B0604020104020204" pitchFamily="34" charset="0"/>
              </a:rPr>
              <a:t>w</a:t>
            </a:r>
            <a:r>
              <a:rPr lang="en-US" sz="5400" kern="1200" spc="-73" dirty="0">
                <a:solidFill>
                  <a:schemeClr val="tx1"/>
                </a:solidFill>
                <a:latin typeface="Abadi" panose="020B0604020104020204" pitchFamily="34" charset="0"/>
              </a:rPr>
              <a:t>i</a:t>
            </a:r>
            <a:r>
              <a:rPr lang="en-US" sz="5400" kern="1200" spc="-140" dirty="0">
                <a:solidFill>
                  <a:schemeClr val="tx1"/>
                </a:solidFill>
                <a:latin typeface="Abadi" panose="020B0604020104020204" pitchFamily="34" charset="0"/>
              </a:rPr>
              <a:t>t</a:t>
            </a:r>
            <a:r>
              <a:rPr lang="en-US" sz="5400" kern="1200" spc="60" dirty="0">
                <a:solidFill>
                  <a:schemeClr val="tx1"/>
                </a:solidFill>
                <a:latin typeface="Abadi" panose="020B0604020104020204" pitchFamily="34" charset="0"/>
              </a:rPr>
              <a:t>h</a:t>
            </a:r>
            <a:r>
              <a:rPr lang="en-US" sz="5400" kern="1200" spc="13" dirty="0">
                <a:solidFill>
                  <a:schemeClr val="tx1"/>
                </a:solidFill>
                <a:latin typeface="Abadi" panose="020B0604020104020204" pitchFamily="34" charset="0"/>
              </a:rPr>
              <a:t> </a:t>
            </a:r>
            <a:br>
              <a:rPr lang="en-US" sz="5400" kern="1200" spc="13" dirty="0">
                <a:solidFill>
                  <a:schemeClr val="tx1"/>
                </a:solidFill>
                <a:latin typeface="Abadi" panose="020B0604020104020204" pitchFamily="34" charset="0"/>
              </a:rPr>
            </a:br>
            <a:r>
              <a:rPr lang="en-US" sz="5400" kern="1200" spc="200" dirty="0">
                <a:solidFill>
                  <a:schemeClr val="tx1"/>
                </a:solidFill>
                <a:latin typeface="Abadi" panose="020B0604020104020204" pitchFamily="34" charset="0"/>
              </a:rPr>
              <a:t>A</a:t>
            </a:r>
            <a:r>
              <a:rPr lang="en-US" sz="5400" kern="1200" spc="33" dirty="0">
                <a:solidFill>
                  <a:schemeClr val="tx1"/>
                </a:solidFill>
                <a:latin typeface="Abadi" panose="020B0604020104020204" pitchFamily="34" charset="0"/>
              </a:rPr>
              <a:t>I</a:t>
            </a:r>
            <a:r>
              <a:rPr lang="en-US" sz="5400" kern="1200" spc="-173" dirty="0">
                <a:solidFill>
                  <a:schemeClr val="tx1"/>
                </a:solidFill>
                <a:latin typeface="Abadi" panose="020B0604020104020204" pitchFamily="34" charset="0"/>
              </a:rPr>
              <a:t> </a:t>
            </a:r>
            <a:r>
              <a:rPr lang="en-US" sz="5400" kern="1200" spc="-80" dirty="0">
                <a:solidFill>
                  <a:schemeClr val="tx1"/>
                </a:solidFill>
                <a:latin typeface="Abadi" panose="020B0604020104020204" pitchFamily="34" charset="0"/>
              </a:rPr>
              <a:t>t</a:t>
            </a:r>
            <a:r>
              <a:rPr lang="en-US" sz="5400" kern="1200" spc="180" dirty="0">
                <a:solidFill>
                  <a:schemeClr val="tx1"/>
                </a:solidFill>
                <a:latin typeface="Abadi" panose="020B0604020104020204" pitchFamily="34" charset="0"/>
              </a:rPr>
              <a:t>eam</a:t>
            </a:r>
            <a:br>
              <a:rPr lang="en-US" sz="5400" kern="1200" spc="180" dirty="0">
                <a:solidFill>
                  <a:schemeClr val="tx1"/>
                </a:solidFill>
                <a:latin typeface="Abadi" panose="020B0604020104020204" pitchFamily="34" charset="0"/>
              </a:rPr>
            </a:br>
            <a:r>
              <a:rPr lang="en-US" sz="2000" kern="1200" spc="180" dirty="0">
                <a:solidFill>
                  <a:schemeClr val="tx1"/>
                </a:solidFill>
                <a:latin typeface="Abadi" panose="020B0604020104020204" pitchFamily="34" charset="0"/>
              </a:rPr>
              <a:t>(You will never walk alone) </a:t>
            </a:r>
            <a:endParaRPr lang="en-US" sz="2000" kern="1200" dirty="0">
              <a:solidFill>
                <a:schemeClr val="tx1"/>
              </a:solidFill>
              <a:latin typeface="Abadi" panose="020B0604020104020204" pitchFamily="34" charset="0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object 3">
            <a:extLst>
              <a:ext uri="{FF2B5EF4-FFF2-40B4-BE49-F238E27FC236}">
                <a16:creationId xmlns:a16="http://schemas.microsoft.com/office/drawing/2014/main" id="{4BD49B55-BD77-D2DC-4960-EEE9B11AD5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6261955"/>
              </p:ext>
            </p:extLst>
          </p:nvPr>
        </p:nvGraphicFramePr>
        <p:xfrm>
          <a:off x="4648018" y="395926"/>
          <a:ext cx="6900512" cy="6165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F06199-7E14-9168-F0EC-3F6310862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 dirty="0">
                <a:latin typeface="Abadi" panose="020B0604020104020204" pitchFamily="34" charset="0"/>
              </a:rPr>
              <a:t>As A Team You need!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ject 2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A2D3D086-8F5D-DE2B-FCAA-EBF709D13C97}"/>
              </a:ext>
            </a:extLst>
          </p:cNvPr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37422" y="1443695"/>
            <a:ext cx="7202644" cy="39648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4498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7361" y="238999"/>
            <a:ext cx="5558489" cy="1092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6933"/>
            <a:r>
              <a:rPr lang="en-US" sz="5400" b="1" kern="1200" dirty="0">
                <a:solidFill>
                  <a:schemeClr val="tx1"/>
                </a:solidFill>
                <a:latin typeface="Abadi" panose="020B0604020104020204" pitchFamily="34" charset="0"/>
              </a:rPr>
              <a:t>AI teams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191573" y="1331572"/>
            <a:ext cx="6132738" cy="4805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36022" indent="-228600">
              <a:lnSpc>
                <a:spcPct val="90000"/>
              </a:lnSpc>
              <a:spcBef>
                <a:spcPts val="645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400" dirty="0"/>
              <a:t>AI team may have 100s of engineers</a:t>
            </a:r>
          </a:p>
          <a:p>
            <a:pPr marL="436022" indent="-228600">
              <a:lnSpc>
                <a:spcPct val="90000"/>
              </a:lnSpc>
              <a:spcBef>
                <a:spcPts val="527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400" dirty="0"/>
              <a:t>A small team can have four or five members</a:t>
            </a:r>
          </a:p>
          <a:p>
            <a:pPr marL="436022" indent="-228600">
              <a:lnSpc>
                <a:spcPct val="90000"/>
              </a:lnSpc>
              <a:spcBef>
                <a:spcPts val="427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400" dirty="0"/>
              <a:t>Example </a:t>
            </a:r>
            <a:r>
              <a:rPr lang="en-US" sz="2400" b="1" dirty="0"/>
              <a:t>roles</a:t>
            </a:r>
          </a:p>
          <a:p>
            <a:pPr marL="1236949" lvl="1" indent="-228600">
              <a:lnSpc>
                <a:spcPct val="90000"/>
              </a:lnSpc>
              <a:spcBef>
                <a:spcPts val="427"/>
              </a:spcBef>
              <a:buSzPct val="78571"/>
              <a:buFont typeface="Arial" panose="020B0604020202020204" pitchFamily="34" charset="0"/>
              <a:buChar char="•"/>
              <a:tabLst>
                <a:tab pos="1236949" algn="l"/>
                <a:tab pos="1237794" algn="l"/>
              </a:tabLst>
            </a:pPr>
            <a:r>
              <a:rPr lang="en-US" sz="2400" b="1" dirty="0"/>
              <a:t>Software Engineers</a:t>
            </a:r>
          </a:p>
          <a:p>
            <a:pPr marL="1847380" lvl="2" indent="-228600">
              <a:lnSpc>
                <a:spcPct val="90000"/>
              </a:lnSpc>
              <a:spcBef>
                <a:spcPts val="260"/>
              </a:spcBef>
              <a:buSzPct val="78571"/>
              <a:buFont typeface="Arial" panose="020B0604020202020204" pitchFamily="34" charset="0"/>
              <a:buChar char="•"/>
              <a:tabLst>
                <a:tab pos="1847380" algn="l"/>
                <a:tab pos="1848227" algn="l"/>
              </a:tabLst>
            </a:pPr>
            <a:r>
              <a:rPr lang="en-US" sz="2400" dirty="0"/>
              <a:t>Execute joke, Set timer</a:t>
            </a:r>
          </a:p>
          <a:p>
            <a:pPr marL="1236949" lvl="1" indent="-228600">
              <a:lnSpc>
                <a:spcPct val="90000"/>
              </a:lnSpc>
              <a:spcBef>
                <a:spcPts val="367"/>
              </a:spcBef>
              <a:buSzPct val="78571"/>
              <a:buFont typeface="Arial" panose="020B0604020202020204" pitchFamily="34" charset="0"/>
              <a:buChar char="•"/>
              <a:tabLst>
                <a:tab pos="1236949" algn="l"/>
                <a:tab pos="1237794" algn="l"/>
              </a:tabLst>
            </a:pPr>
            <a:r>
              <a:rPr lang="en-US" sz="2400" b="1" dirty="0"/>
              <a:t>Machine Learning Engineer</a:t>
            </a:r>
          </a:p>
          <a:p>
            <a:pPr marL="1236949" lvl="1" indent="-228600">
              <a:lnSpc>
                <a:spcPct val="90000"/>
              </a:lnSpc>
              <a:spcBef>
                <a:spcPts val="367"/>
              </a:spcBef>
              <a:buSzPct val="78571"/>
              <a:buFont typeface="Arial" panose="020B0604020202020204" pitchFamily="34" charset="0"/>
              <a:buChar char="•"/>
              <a:tabLst>
                <a:tab pos="1236949" algn="l"/>
                <a:tab pos="1237794" algn="l"/>
              </a:tabLst>
            </a:pPr>
            <a:r>
              <a:rPr lang="en-US" sz="2400" dirty="0"/>
              <a:t>Machine Learning Researcher</a:t>
            </a:r>
          </a:p>
          <a:p>
            <a:pPr marL="1847380" lvl="2" indent="-228600">
              <a:lnSpc>
                <a:spcPct val="90000"/>
              </a:lnSpc>
              <a:spcBef>
                <a:spcPts val="367"/>
              </a:spcBef>
              <a:buSzPct val="78571"/>
              <a:buFont typeface="Arial" panose="020B0604020202020204" pitchFamily="34" charset="0"/>
              <a:buChar char="•"/>
              <a:tabLst>
                <a:tab pos="1847380" algn="l"/>
                <a:tab pos="1848227" algn="l"/>
              </a:tabLst>
            </a:pPr>
            <a:r>
              <a:rPr lang="en-US" sz="2400" dirty="0"/>
              <a:t>Extend state-of-the-art</a:t>
            </a:r>
          </a:p>
          <a:p>
            <a:pPr marL="1847380" lvl="2" indent="-228600">
              <a:lnSpc>
                <a:spcPct val="90000"/>
              </a:lnSpc>
              <a:spcBef>
                <a:spcPts val="260"/>
              </a:spcBef>
              <a:buSzPct val="78571"/>
              <a:buFont typeface="Arial" panose="020B0604020202020204" pitchFamily="34" charset="0"/>
              <a:buChar char="•"/>
              <a:tabLst>
                <a:tab pos="1847380" algn="l"/>
                <a:tab pos="1848227" algn="l"/>
              </a:tabLst>
            </a:pPr>
            <a:r>
              <a:rPr lang="en-US" sz="2400" dirty="0"/>
              <a:t>Applied ML scientist in between ML researcher and ML Engineer</a:t>
            </a:r>
          </a:p>
          <a:p>
            <a:pPr marL="1236949" lvl="1" indent="-228600">
              <a:lnSpc>
                <a:spcPct val="90000"/>
              </a:lnSpc>
              <a:spcBef>
                <a:spcPts val="367"/>
              </a:spcBef>
              <a:buSzPct val="78571"/>
              <a:buFont typeface="Arial" panose="020B0604020202020204" pitchFamily="34" charset="0"/>
              <a:buChar char="•"/>
              <a:tabLst>
                <a:tab pos="1236949" algn="l"/>
                <a:tab pos="1237794" algn="l"/>
              </a:tabLst>
            </a:pPr>
            <a:r>
              <a:rPr lang="en-US" sz="2400" b="1" dirty="0"/>
              <a:t>Data Scientist</a:t>
            </a:r>
          </a:p>
          <a:p>
            <a:pPr marL="1847380" lvl="2" indent="-228600">
              <a:lnSpc>
                <a:spcPct val="90000"/>
              </a:lnSpc>
              <a:spcBef>
                <a:spcPts val="367"/>
              </a:spcBef>
              <a:buSzPct val="78571"/>
              <a:buFont typeface="Arial" panose="020B0604020202020204" pitchFamily="34" charset="0"/>
              <a:buChar char="•"/>
              <a:tabLst>
                <a:tab pos="1847380" algn="l"/>
                <a:tab pos="1848227" algn="l"/>
              </a:tabLst>
            </a:pPr>
            <a:r>
              <a:rPr lang="en-US" sz="2400" dirty="0"/>
              <a:t>Provide insights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7361" y="238999"/>
            <a:ext cx="5558489" cy="1092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6933"/>
            <a:r>
              <a:rPr lang="en-US" sz="5400" b="1" kern="1200" dirty="0">
                <a:solidFill>
                  <a:schemeClr val="tx1"/>
                </a:solidFill>
                <a:latin typeface="Abadi" panose="020B0604020104020204" pitchFamily="34" charset="0"/>
              </a:rPr>
              <a:t>AI teams, Cont.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191572" y="1331572"/>
            <a:ext cx="6558019" cy="5167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36022" indent="-228600">
              <a:lnSpc>
                <a:spcPct val="90000"/>
              </a:lnSpc>
              <a:spcBef>
                <a:spcPts val="645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800" b="1" dirty="0"/>
              <a:t>Data Engineer</a:t>
            </a:r>
          </a:p>
          <a:p>
            <a:pPr marL="893222" lvl="1" indent="-228600">
              <a:lnSpc>
                <a:spcPct val="90000"/>
              </a:lnSpc>
              <a:spcBef>
                <a:spcPts val="645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800" dirty="0"/>
              <a:t>Organize data</a:t>
            </a:r>
          </a:p>
          <a:p>
            <a:pPr marL="893222" lvl="1" indent="-228600">
              <a:lnSpc>
                <a:spcPct val="90000"/>
              </a:lnSpc>
              <a:spcBef>
                <a:spcPts val="645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800" dirty="0"/>
              <a:t>Data is saved in cost effective way</a:t>
            </a:r>
          </a:p>
          <a:p>
            <a:pPr marL="893222" lvl="1" indent="-228600">
              <a:lnSpc>
                <a:spcPct val="90000"/>
              </a:lnSpc>
              <a:spcBef>
                <a:spcPts val="645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800" dirty="0"/>
              <a:t>We have lot of data, scalability is important</a:t>
            </a:r>
          </a:p>
          <a:p>
            <a:pPr marL="436022" indent="-228600">
              <a:lnSpc>
                <a:spcPct val="90000"/>
              </a:lnSpc>
              <a:spcBef>
                <a:spcPts val="645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800" b="1" dirty="0"/>
              <a:t>AI Product Manager</a:t>
            </a:r>
          </a:p>
          <a:p>
            <a:pPr marL="893222" lvl="1" indent="-228600">
              <a:lnSpc>
                <a:spcPct val="90000"/>
              </a:lnSpc>
              <a:spcBef>
                <a:spcPts val="645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800" dirty="0"/>
              <a:t>What to build and feasible</a:t>
            </a:r>
          </a:p>
          <a:p>
            <a:pPr marL="550322" indent="-342900">
              <a:lnSpc>
                <a:spcPct val="90000"/>
              </a:lnSpc>
              <a:spcBef>
                <a:spcPts val="645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800" b="1" dirty="0"/>
              <a:t>What is required from this job profiles is really differs over time, so it's needed to be updated with it.</a:t>
            </a:r>
            <a:endParaRPr lang="en-US" sz="2800" dirty="0"/>
          </a:p>
          <a:p>
            <a:pPr marL="1618780" lvl="2">
              <a:lnSpc>
                <a:spcPct val="90000"/>
              </a:lnSpc>
              <a:spcBef>
                <a:spcPts val="367"/>
              </a:spcBef>
              <a:buSzPct val="78571"/>
              <a:tabLst>
                <a:tab pos="1847380" algn="l"/>
                <a:tab pos="1848227" algn="l"/>
              </a:tabLst>
            </a:pPr>
            <a:endParaRPr lang="en-US" sz="28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673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6933"/>
            <a:r>
              <a:rPr lang="en-US" sz="3600" kern="1200" dirty="0">
                <a:solidFill>
                  <a:schemeClr val="tx1"/>
                </a:solidFill>
                <a:latin typeface="Abadi" panose="020B0604020104020204" pitchFamily="34" charset="0"/>
              </a:rPr>
              <a:t>AI can learn unhealthy stereotype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43469" y="1782981"/>
            <a:ext cx="4008384" cy="4393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36022" indent="-228600">
              <a:lnSpc>
                <a:spcPct val="90000"/>
              </a:lnSpc>
              <a:spcBef>
                <a:spcPts val="167"/>
              </a:spcBef>
              <a:buSzPct val="80645"/>
              <a:buFont typeface="Arial" panose="020B0604020202020204" pitchFamily="34" charset="0"/>
              <a:buChar char="•"/>
              <a:tabLst>
                <a:tab pos="436022" algn="l"/>
                <a:tab pos="436869" algn="l"/>
              </a:tabLst>
            </a:pPr>
            <a:r>
              <a:rPr lang="en-US" sz="2000" spc="60" dirty="0"/>
              <a:t>L</a:t>
            </a:r>
            <a:r>
              <a:rPr lang="en-US" sz="2000" spc="-7" dirty="0"/>
              <a:t>e</a:t>
            </a:r>
            <a:r>
              <a:rPr lang="en-US" sz="2000" spc="20" dirty="0"/>
              <a:t>a</a:t>
            </a:r>
            <a:r>
              <a:rPr lang="en-US" sz="2000" spc="47" dirty="0"/>
              <a:t>r</a:t>
            </a:r>
            <a:r>
              <a:rPr lang="en-US" sz="2000" spc="13" dirty="0"/>
              <a:t>n</a:t>
            </a:r>
            <a:r>
              <a:rPr lang="en-US" sz="2000" spc="7" dirty="0"/>
              <a:t> </a:t>
            </a:r>
            <a:r>
              <a:rPr lang="en-US" sz="2000" spc="33" dirty="0"/>
              <a:t>f</a:t>
            </a:r>
            <a:r>
              <a:rPr lang="en-US" sz="2000" spc="47" dirty="0"/>
              <a:t>r</a:t>
            </a:r>
            <a:r>
              <a:rPr lang="en-US" sz="2000" spc="73" dirty="0"/>
              <a:t>o</a:t>
            </a:r>
            <a:r>
              <a:rPr lang="en-US" sz="2000" spc="-13" dirty="0"/>
              <a:t>m</a:t>
            </a:r>
            <a:r>
              <a:rPr lang="en-US" sz="2000" spc="-47" dirty="0"/>
              <a:t> </a:t>
            </a:r>
            <a:r>
              <a:rPr lang="en-US" sz="2000" spc="20" dirty="0"/>
              <a:t>i</a:t>
            </a:r>
            <a:r>
              <a:rPr lang="en-US" sz="2000" spc="40" dirty="0"/>
              <a:t>n</a:t>
            </a:r>
            <a:r>
              <a:rPr lang="en-US" sz="2000" spc="100" dirty="0"/>
              <a:t>t</a:t>
            </a:r>
            <a:r>
              <a:rPr lang="en-US" sz="2000" spc="67" dirty="0"/>
              <a:t>e</a:t>
            </a:r>
            <a:r>
              <a:rPr lang="en-US" sz="2000" spc="-7" dirty="0"/>
              <a:t>r</a:t>
            </a:r>
            <a:r>
              <a:rPr lang="en-US" sz="2000" spc="40" dirty="0"/>
              <a:t>n</a:t>
            </a:r>
            <a:r>
              <a:rPr lang="en-US" sz="2000" spc="53" dirty="0"/>
              <a:t>et</a:t>
            </a:r>
            <a:endParaRPr lang="en-US" sz="2000" dirty="0"/>
          </a:p>
          <a:p>
            <a:pPr indent="-228600">
              <a:lnSpc>
                <a:spcPct val="90000"/>
              </a:lnSpc>
              <a:spcBef>
                <a:spcPts val="33"/>
              </a:spcBef>
              <a:buClr>
                <a:srgbClr val="595959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045607" lvl="1" indent="-228600">
              <a:lnSpc>
                <a:spcPct val="90000"/>
              </a:lnSpc>
              <a:buSzPct val="78571"/>
              <a:buFont typeface="Arial" panose="020B0604020202020204" pitchFamily="34" charset="0"/>
              <a:buChar char="•"/>
              <a:tabLst>
                <a:tab pos="1045607" algn="l"/>
                <a:tab pos="1046454" algn="l"/>
              </a:tabLst>
            </a:pPr>
            <a:r>
              <a:rPr lang="en-US" sz="2000" spc="253" dirty="0"/>
              <a:t>M</a:t>
            </a:r>
            <a:r>
              <a:rPr lang="en-US" sz="2000" spc="7" dirty="0"/>
              <a:t>a</a:t>
            </a:r>
            <a:r>
              <a:rPr lang="en-US" sz="2000" spc="53" dirty="0"/>
              <a:t>n</a:t>
            </a:r>
            <a:r>
              <a:rPr lang="en-US" sz="2000" spc="-187" dirty="0"/>
              <a:t>:</a:t>
            </a:r>
            <a:r>
              <a:rPr lang="en-US" sz="2000" spc="-152" dirty="0"/>
              <a:t> </a:t>
            </a:r>
            <a:r>
              <a:rPr lang="en-US" sz="2000" spc="213" dirty="0"/>
              <a:t>W</a:t>
            </a:r>
            <a:r>
              <a:rPr lang="en-US" sz="2000" spc="80" dirty="0"/>
              <a:t>o</a:t>
            </a:r>
            <a:r>
              <a:rPr lang="en-US" sz="2000" spc="27" dirty="0"/>
              <a:t>m</a:t>
            </a:r>
            <a:r>
              <a:rPr lang="en-US" sz="2000" spc="7" dirty="0"/>
              <a:t>a</a:t>
            </a:r>
            <a:r>
              <a:rPr lang="en-US" sz="2000" spc="13" dirty="0"/>
              <a:t>n</a:t>
            </a:r>
            <a:r>
              <a:rPr lang="en-US" sz="2000" spc="-127" dirty="0"/>
              <a:t> </a:t>
            </a:r>
            <a:r>
              <a:rPr lang="en-US" sz="2000" spc="7" dirty="0"/>
              <a:t>a</a:t>
            </a:r>
            <a:r>
              <a:rPr lang="en-US" sz="2000" spc="-13" dirty="0"/>
              <a:t>s</a:t>
            </a:r>
            <a:r>
              <a:rPr lang="en-US" sz="2000" spc="-193" dirty="0"/>
              <a:t> </a:t>
            </a:r>
            <a:r>
              <a:rPr lang="en-US" sz="2000" spc="120" dirty="0"/>
              <a:t>F</a:t>
            </a:r>
            <a:r>
              <a:rPr lang="en-US" sz="2000" spc="7" dirty="0"/>
              <a:t>a</a:t>
            </a:r>
            <a:r>
              <a:rPr lang="en-US" sz="2000" spc="67" dirty="0"/>
              <a:t>t</a:t>
            </a:r>
            <a:r>
              <a:rPr lang="en-US" sz="2000" spc="-47" dirty="0"/>
              <a:t>h</a:t>
            </a:r>
            <a:r>
              <a:rPr lang="en-US" sz="2000" spc="60" dirty="0"/>
              <a:t>e</a:t>
            </a:r>
            <a:r>
              <a:rPr lang="en-US" sz="2000" spc="-27" dirty="0"/>
              <a:t>r</a:t>
            </a:r>
            <a:r>
              <a:rPr lang="en-US" sz="2000" spc="-187" dirty="0"/>
              <a:t>:</a:t>
            </a:r>
            <a:r>
              <a:rPr lang="en-US" sz="2000" spc="-120" dirty="0"/>
              <a:t> </a:t>
            </a:r>
            <a:r>
              <a:rPr lang="en-US" sz="2000" b="1" spc="127" dirty="0"/>
              <a:t>M</a:t>
            </a:r>
            <a:r>
              <a:rPr lang="en-US" sz="2000" b="1" spc="-60" dirty="0"/>
              <a:t>o</a:t>
            </a:r>
            <a:r>
              <a:rPr lang="en-US" sz="2000" b="1" spc="-80" dirty="0"/>
              <a:t>t</a:t>
            </a:r>
            <a:r>
              <a:rPr lang="en-US" sz="2000" b="1" spc="-100" dirty="0"/>
              <a:t>h</a:t>
            </a:r>
            <a:r>
              <a:rPr lang="en-US" sz="2000" b="1" spc="-113" dirty="0"/>
              <a:t>e</a:t>
            </a:r>
            <a:r>
              <a:rPr lang="en-US" sz="2000" b="1" spc="-33" dirty="0"/>
              <a:t>r</a:t>
            </a:r>
            <a:endParaRPr lang="en-US" sz="2000" dirty="0"/>
          </a:p>
          <a:p>
            <a:pPr lvl="1" indent="-228600">
              <a:lnSpc>
                <a:spcPct val="90000"/>
              </a:lnSpc>
              <a:spcBef>
                <a:spcPts val="60"/>
              </a:spcBef>
              <a:buClr>
                <a:srgbClr val="595959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045607" lvl="1" indent="-228600">
              <a:lnSpc>
                <a:spcPct val="90000"/>
              </a:lnSpc>
              <a:buSzPct val="78571"/>
              <a:buFont typeface="Arial" panose="020B0604020202020204" pitchFamily="34" charset="0"/>
              <a:buChar char="•"/>
              <a:tabLst>
                <a:tab pos="1045607" algn="l"/>
                <a:tab pos="1046454" algn="l"/>
              </a:tabLst>
            </a:pPr>
            <a:r>
              <a:rPr lang="en-US" sz="2000" spc="253" dirty="0"/>
              <a:t>M</a:t>
            </a:r>
            <a:r>
              <a:rPr lang="en-US" sz="2000" spc="7" dirty="0"/>
              <a:t>a</a:t>
            </a:r>
            <a:r>
              <a:rPr lang="en-US" sz="2000" spc="53" dirty="0"/>
              <a:t>n</a:t>
            </a:r>
            <a:r>
              <a:rPr lang="en-US" sz="2000" spc="-187" dirty="0"/>
              <a:t>:</a:t>
            </a:r>
            <a:r>
              <a:rPr lang="en-US" sz="2000" spc="-152" dirty="0"/>
              <a:t> </a:t>
            </a:r>
            <a:r>
              <a:rPr lang="en-US" sz="2000" spc="213" dirty="0"/>
              <a:t>W</a:t>
            </a:r>
            <a:r>
              <a:rPr lang="en-US" sz="2000" spc="80" dirty="0"/>
              <a:t>o</a:t>
            </a:r>
            <a:r>
              <a:rPr lang="en-US" sz="2000" spc="27" dirty="0"/>
              <a:t>m</a:t>
            </a:r>
            <a:r>
              <a:rPr lang="en-US" sz="2000" spc="7" dirty="0"/>
              <a:t>a</a:t>
            </a:r>
            <a:r>
              <a:rPr lang="en-US" sz="2000" spc="13" dirty="0"/>
              <a:t>n</a:t>
            </a:r>
            <a:r>
              <a:rPr lang="en-US" sz="2000" spc="-127" dirty="0"/>
              <a:t> </a:t>
            </a:r>
            <a:r>
              <a:rPr lang="en-US" sz="2000" spc="7" dirty="0"/>
              <a:t>a</a:t>
            </a:r>
            <a:r>
              <a:rPr lang="en-US" sz="2000" spc="-13" dirty="0"/>
              <a:t>s</a:t>
            </a:r>
            <a:r>
              <a:rPr lang="en-US" sz="2000" spc="-193" dirty="0"/>
              <a:t> </a:t>
            </a:r>
            <a:r>
              <a:rPr lang="en-US" sz="2000" spc="193" dirty="0"/>
              <a:t>K</a:t>
            </a:r>
            <a:r>
              <a:rPr lang="en-US" sz="2000" spc="67" dirty="0"/>
              <a:t>i</a:t>
            </a:r>
            <a:r>
              <a:rPr lang="en-US" sz="2000" spc="53" dirty="0"/>
              <a:t>n</a:t>
            </a:r>
            <a:r>
              <a:rPr lang="en-US" sz="2000" spc="-133" dirty="0"/>
              <a:t>g</a:t>
            </a:r>
            <a:r>
              <a:rPr lang="en-US" sz="2000" spc="-187" dirty="0"/>
              <a:t>:</a:t>
            </a:r>
            <a:r>
              <a:rPr lang="en-US" sz="2000" spc="-120" dirty="0"/>
              <a:t> </a:t>
            </a:r>
            <a:r>
              <a:rPr lang="en-US" sz="2000" b="1" spc="60" dirty="0"/>
              <a:t>Q</a:t>
            </a:r>
            <a:r>
              <a:rPr lang="en-US" sz="2000" b="1" spc="-100" dirty="0"/>
              <a:t>u</a:t>
            </a:r>
            <a:r>
              <a:rPr lang="en-US" sz="2000" b="1" spc="-113" dirty="0"/>
              <a:t>een</a:t>
            </a:r>
            <a:endParaRPr lang="en-US" sz="2000" dirty="0"/>
          </a:p>
          <a:p>
            <a:pPr lvl="1" indent="-228600">
              <a:lnSpc>
                <a:spcPct val="90000"/>
              </a:lnSpc>
              <a:spcBef>
                <a:spcPts val="47"/>
              </a:spcBef>
              <a:buClr>
                <a:srgbClr val="595959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045607" lvl="1" indent="-228600">
              <a:lnSpc>
                <a:spcPct val="90000"/>
              </a:lnSpc>
              <a:spcBef>
                <a:spcPts val="7"/>
              </a:spcBef>
              <a:buSzPct val="78571"/>
              <a:buFont typeface="Arial" panose="020B0604020202020204" pitchFamily="34" charset="0"/>
              <a:buChar char="•"/>
              <a:tabLst>
                <a:tab pos="1045607" algn="l"/>
                <a:tab pos="1046454" algn="l"/>
              </a:tabLst>
            </a:pPr>
            <a:r>
              <a:rPr lang="en-US" sz="2000" spc="93" dirty="0"/>
              <a:t>Man</a:t>
            </a:r>
            <a:r>
              <a:rPr lang="en-US" sz="2000" spc="-247" dirty="0"/>
              <a:t> </a:t>
            </a:r>
            <a:r>
              <a:rPr lang="en-US" sz="2000" spc="-187" dirty="0"/>
              <a:t>:</a:t>
            </a:r>
            <a:r>
              <a:rPr lang="en-US" sz="2000" spc="-267" dirty="0"/>
              <a:t> </a:t>
            </a:r>
            <a:r>
              <a:rPr lang="en-US" sz="2000" spc="60" dirty="0"/>
              <a:t>Computer</a:t>
            </a:r>
            <a:r>
              <a:rPr lang="en-US" sz="2000" spc="-247" dirty="0"/>
              <a:t> </a:t>
            </a:r>
            <a:r>
              <a:rPr lang="en-US" sz="2000" spc="13" dirty="0"/>
              <a:t>programmer</a:t>
            </a:r>
            <a:r>
              <a:rPr lang="en-US" sz="2000" spc="-253" dirty="0"/>
              <a:t> </a:t>
            </a:r>
            <a:r>
              <a:rPr lang="en-US" sz="2000" dirty="0"/>
              <a:t>as</a:t>
            </a:r>
            <a:r>
              <a:rPr lang="en-US" sz="2000" spc="-305" dirty="0"/>
              <a:t> </a:t>
            </a:r>
            <a:r>
              <a:rPr lang="en-US" sz="2000" spc="-20" dirty="0"/>
              <a:t>women:</a:t>
            </a:r>
            <a:r>
              <a:rPr lang="en-US" sz="2000" spc="-220" dirty="0"/>
              <a:t> </a:t>
            </a:r>
            <a:r>
              <a:rPr lang="en-US" sz="2000" b="1" spc="-93" dirty="0"/>
              <a:t>Home</a:t>
            </a:r>
            <a:r>
              <a:rPr lang="en-US" sz="2000" b="1" spc="-267" dirty="0"/>
              <a:t> </a:t>
            </a:r>
            <a:r>
              <a:rPr lang="en-US" sz="2000" b="1" spc="-120" dirty="0"/>
              <a:t>maker</a:t>
            </a:r>
            <a:endParaRPr lang="en-US" sz="2000" dirty="0"/>
          </a:p>
          <a:p>
            <a:pPr lvl="1" indent="-228600">
              <a:lnSpc>
                <a:spcPct val="90000"/>
              </a:lnSpc>
              <a:spcBef>
                <a:spcPts val="53"/>
              </a:spcBef>
              <a:buClr>
                <a:srgbClr val="595959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045607" lvl="1" indent="-228600">
              <a:lnSpc>
                <a:spcPct val="90000"/>
              </a:lnSpc>
              <a:buSzPct val="78571"/>
              <a:buFont typeface="Arial" panose="020B0604020202020204" pitchFamily="34" charset="0"/>
              <a:buChar char="•"/>
              <a:tabLst>
                <a:tab pos="1045607" algn="l"/>
                <a:tab pos="1046454" algn="l"/>
              </a:tabLst>
            </a:pPr>
            <a:r>
              <a:rPr lang="en-US" sz="2000" spc="253" dirty="0"/>
              <a:t>M</a:t>
            </a:r>
            <a:r>
              <a:rPr lang="en-US" sz="2000" spc="7" dirty="0"/>
              <a:t>a</a:t>
            </a:r>
            <a:r>
              <a:rPr lang="en-US" sz="2000" spc="13" dirty="0"/>
              <a:t>n</a:t>
            </a:r>
            <a:r>
              <a:rPr lang="en-US" sz="2000" spc="-127" dirty="0"/>
              <a:t> </a:t>
            </a:r>
            <a:r>
              <a:rPr lang="en-US" sz="2000" spc="7" dirty="0"/>
              <a:t>a</a:t>
            </a:r>
            <a:r>
              <a:rPr lang="en-US" sz="2000" spc="53" dirty="0"/>
              <a:t>n</a:t>
            </a:r>
            <a:r>
              <a:rPr lang="en-US" sz="2000" spc="27" dirty="0"/>
              <a:t>d</a:t>
            </a:r>
            <a:r>
              <a:rPr lang="en-US" sz="2000" spc="-133" dirty="0"/>
              <a:t> </a:t>
            </a:r>
            <a:r>
              <a:rPr lang="en-US" sz="2000" spc="107" dirty="0"/>
              <a:t>w</a:t>
            </a:r>
            <a:r>
              <a:rPr lang="en-US" sz="2000" spc="80" dirty="0"/>
              <a:t>o</a:t>
            </a:r>
            <a:r>
              <a:rPr lang="en-US" sz="2000" spc="27" dirty="0"/>
              <a:t>m</a:t>
            </a:r>
            <a:r>
              <a:rPr lang="en-US" sz="2000" spc="-87" dirty="0"/>
              <a:t>a</a:t>
            </a:r>
            <a:r>
              <a:rPr lang="en-US" sz="2000" spc="13" dirty="0"/>
              <a:t>n</a:t>
            </a:r>
            <a:r>
              <a:rPr lang="en-US" sz="2000" spc="-227" dirty="0"/>
              <a:t> </a:t>
            </a:r>
            <a:r>
              <a:rPr lang="en-US" sz="2000" spc="33" dirty="0"/>
              <a:t>c</a:t>
            </a:r>
            <a:r>
              <a:rPr lang="en-US" sz="2000" spc="7" dirty="0"/>
              <a:t>a</a:t>
            </a:r>
            <a:r>
              <a:rPr lang="en-US" sz="2000" spc="13" dirty="0"/>
              <a:t>n</a:t>
            </a:r>
            <a:r>
              <a:rPr lang="en-US" sz="2000" spc="-127" dirty="0"/>
              <a:t> </a:t>
            </a:r>
            <a:r>
              <a:rPr lang="en-US" sz="2000" spc="20" dirty="0"/>
              <a:t>e</a:t>
            </a:r>
            <a:r>
              <a:rPr lang="en-US" sz="2000" spc="53" dirty="0"/>
              <a:t>q</a:t>
            </a:r>
            <a:r>
              <a:rPr lang="en-US" sz="2000" spc="-47" dirty="0"/>
              <a:t>u</a:t>
            </a:r>
            <a:r>
              <a:rPr lang="en-US" sz="2000" spc="-87" dirty="0"/>
              <a:t>a</a:t>
            </a:r>
            <a:r>
              <a:rPr lang="en-US" sz="2000" spc="67" dirty="0"/>
              <a:t>ll</a:t>
            </a:r>
            <a:r>
              <a:rPr lang="en-US" sz="2000" spc="40" dirty="0"/>
              <a:t>y</a:t>
            </a:r>
            <a:r>
              <a:rPr lang="en-US" sz="2000" spc="-147" dirty="0"/>
              <a:t> </a:t>
            </a:r>
            <a:r>
              <a:rPr lang="en-US" sz="2000" spc="60" dirty="0"/>
              <a:t>b</a:t>
            </a:r>
            <a:r>
              <a:rPr lang="en-US" sz="2000" spc="20" dirty="0"/>
              <a:t>e</a:t>
            </a:r>
            <a:r>
              <a:rPr lang="en-US" sz="2000" spc="-73" dirty="0"/>
              <a:t>c</a:t>
            </a:r>
            <a:r>
              <a:rPr lang="en-US" sz="2000" spc="80" dirty="0"/>
              <a:t>o</a:t>
            </a:r>
            <a:r>
              <a:rPr lang="en-US" sz="2000" spc="-67" dirty="0"/>
              <a:t>m</a:t>
            </a:r>
            <a:r>
              <a:rPr lang="en-US" sz="2000" spc="13" dirty="0"/>
              <a:t>e</a:t>
            </a:r>
            <a:r>
              <a:rPr lang="en-US" sz="2000" spc="-167" dirty="0"/>
              <a:t> </a:t>
            </a:r>
            <a:r>
              <a:rPr lang="en-US" sz="2000" spc="-40" dirty="0"/>
              <a:t>p</a:t>
            </a:r>
            <a:r>
              <a:rPr lang="en-US" sz="2000" spc="120" dirty="0"/>
              <a:t>r</a:t>
            </a:r>
            <a:r>
              <a:rPr lang="en-US" sz="2000" spc="80" dirty="0"/>
              <a:t>o</a:t>
            </a:r>
            <a:r>
              <a:rPr lang="en-US" sz="2000" spc="-133" dirty="0"/>
              <a:t>g</a:t>
            </a:r>
            <a:r>
              <a:rPr lang="en-US" sz="2000" spc="120" dirty="0"/>
              <a:t>r</a:t>
            </a:r>
            <a:r>
              <a:rPr lang="en-US" sz="2000" spc="-87" dirty="0"/>
              <a:t>a</a:t>
            </a:r>
            <a:r>
              <a:rPr lang="en-US" sz="2000" spc="-67" dirty="0"/>
              <a:t>m</a:t>
            </a:r>
            <a:r>
              <a:rPr lang="en-US" sz="2000" spc="27" dirty="0"/>
              <a:t>m</a:t>
            </a:r>
            <a:r>
              <a:rPr lang="en-US" sz="2000" spc="53" dirty="0"/>
              <a:t>er</a:t>
            </a:r>
            <a:endParaRPr lang="en-US" sz="2000" dirty="0"/>
          </a:p>
        </p:txBody>
      </p:sp>
      <p:grpSp>
        <p:nvGrpSpPr>
          <p:cNvPr id="20" name="Group 10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12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object 4" descr="Chart, line chart&#10;&#10;Description automatically generated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56634" y="2040255"/>
            <a:ext cx="5949010" cy="38448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  <p:grpSp>
        <p:nvGrpSpPr>
          <p:cNvPr id="22" name="Group 14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3" name="Rectangle 15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16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6933"/>
            <a:r>
              <a:rPr lang="en-US" sz="5400" kern="1200" dirty="0">
                <a:solidFill>
                  <a:schemeClr val="tx1"/>
                </a:solidFill>
                <a:latin typeface="Abadi" panose="020B0604020104020204" pitchFamily="34" charset="0"/>
              </a:rPr>
              <a:t>Why bias matters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object 3">
            <a:extLst>
              <a:ext uri="{FF2B5EF4-FFF2-40B4-BE49-F238E27FC236}">
                <a16:creationId xmlns:a16="http://schemas.microsoft.com/office/drawing/2014/main" id="{9F59E5E0-6137-9313-4892-61712DD0FB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2118039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BBDF3-D802-D0AC-705D-DD93895B4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5314536" cy="914027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latin typeface="Abadi" panose="020B0604020104020204" pitchFamily="34" charset="0"/>
              </a:rPr>
              <a:t>Recap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0D60ECE-8986-45DC-B7FE-EC7699B4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38829" cy="5840278"/>
          </a:xfrm>
          <a:custGeom>
            <a:avLst/>
            <a:gdLst>
              <a:gd name="connsiteX0" fmla="*/ 0 w 5438829"/>
              <a:gd name="connsiteY0" fmla="*/ 0 h 5840278"/>
              <a:gd name="connsiteX1" fmla="*/ 4466700 w 5438829"/>
              <a:gd name="connsiteY1" fmla="*/ 0 h 5840278"/>
              <a:gd name="connsiteX2" fmla="*/ 4652178 w 5438829"/>
              <a:gd name="connsiteY2" fmla="*/ 204077 h 5840278"/>
              <a:gd name="connsiteX3" fmla="*/ 5438829 w 5438829"/>
              <a:gd name="connsiteY3" fmla="*/ 2395363 h 5840278"/>
              <a:gd name="connsiteX4" fmla="*/ 1993914 w 5438829"/>
              <a:gd name="connsiteY4" fmla="*/ 5840278 h 5840278"/>
              <a:gd name="connsiteX5" fmla="*/ 67829 w 5438829"/>
              <a:gd name="connsiteY5" fmla="*/ 5251941 h 5840278"/>
              <a:gd name="connsiteX6" fmla="*/ 0 w 5438829"/>
              <a:gd name="connsiteY6" fmla="*/ 5201220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38829" h="5840278">
                <a:moveTo>
                  <a:pt x="0" y="0"/>
                </a:moveTo>
                <a:lnTo>
                  <a:pt x="4466700" y="0"/>
                </a:lnTo>
                <a:lnTo>
                  <a:pt x="4652178" y="204077"/>
                </a:lnTo>
                <a:cubicBezTo>
                  <a:pt x="5143616" y="799562"/>
                  <a:pt x="5438829" y="1562987"/>
                  <a:pt x="5438829" y="2395363"/>
                </a:cubicBezTo>
                <a:cubicBezTo>
                  <a:pt x="5438829" y="4297937"/>
                  <a:pt x="3896488" y="5840278"/>
                  <a:pt x="1993914" y="5840278"/>
                </a:cubicBezTo>
                <a:cubicBezTo>
                  <a:pt x="1280449" y="5840278"/>
                  <a:pt x="617641" y="5623387"/>
                  <a:pt x="67829" y="5251941"/>
                </a:cubicBezTo>
                <a:lnTo>
                  <a:pt x="0" y="520122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96964194-5878-40D2-8EC0-DDC58387F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69134" cy="5654940"/>
          </a:xfrm>
          <a:custGeom>
            <a:avLst/>
            <a:gdLst>
              <a:gd name="connsiteX0" fmla="*/ 0 w 5269134"/>
              <a:gd name="connsiteY0" fmla="*/ 0 h 5654940"/>
              <a:gd name="connsiteX1" fmla="*/ 4227767 w 5269134"/>
              <a:gd name="connsiteY1" fmla="*/ 0 h 5654940"/>
              <a:gd name="connsiteX2" fmla="*/ 4312042 w 5269134"/>
              <a:gd name="connsiteY2" fmla="*/ 76595 h 5654940"/>
              <a:gd name="connsiteX3" fmla="*/ 5269134 w 5269134"/>
              <a:gd name="connsiteY3" fmla="*/ 2387221 h 5654940"/>
              <a:gd name="connsiteX4" fmla="*/ 2001415 w 5269134"/>
              <a:gd name="connsiteY4" fmla="*/ 5654940 h 5654940"/>
              <a:gd name="connsiteX5" fmla="*/ 198928 w 5269134"/>
              <a:gd name="connsiteY5" fmla="*/ 5113274 h 5654940"/>
              <a:gd name="connsiteX6" fmla="*/ 0 w 5269134"/>
              <a:gd name="connsiteY6" fmla="*/ 4969563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9134" h="5654940">
                <a:moveTo>
                  <a:pt x="0" y="0"/>
                </a:moveTo>
                <a:lnTo>
                  <a:pt x="4227767" y="0"/>
                </a:lnTo>
                <a:lnTo>
                  <a:pt x="4312042" y="76595"/>
                </a:lnTo>
                <a:cubicBezTo>
                  <a:pt x="4903383" y="667936"/>
                  <a:pt x="5269134" y="1484866"/>
                  <a:pt x="5269134" y="2387221"/>
                </a:cubicBezTo>
                <a:cubicBezTo>
                  <a:pt x="5269134" y="4191932"/>
                  <a:pt x="3806126" y="5654940"/>
                  <a:pt x="2001415" y="5654940"/>
                </a:cubicBezTo>
                <a:cubicBezTo>
                  <a:pt x="1335223" y="5654940"/>
                  <a:pt x="715593" y="5455584"/>
                  <a:pt x="198928" y="5113274"/>
                </a:cubicBezTo>
                <a:lnTo>
                  <a:pt x="0" y="496956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D6FFE2F9-221B-FA47-DFE6-655301624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733" y="543135"/>
            <a:ext cx="3835488" cy="3835488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1F2069A-E7E6-3554-1AC5-3BD8661D0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1414" y="1035006"/>
            <a:ext cx="5314543" cy="5840278"/>
          </a:xfrm>
        </p:spPr>
        <p:txBody>
          <a:bodyPr anchor="t"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b="1" dirty="0"/>
              <a:t>Deep Learning (intro, history, why it’s needed over ML, and its applications). 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AI and related disciplines.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RL (Intro, how it's important to achieve AGI, examples). 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Computer vision. 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NLP ( intro, it's examples in the real world).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What ML can and can’t do? (examples, strengths, and weaknesses of ML).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What makes you a good data scientist? </a:t>
            </a:r>
          </a:p>
          <a:p>
            <a:pPr>
              <a:spcBef>
                <a:spcPts val="1200"/>
              </a:spcBef>
            </a:pPr>
            <a:endParaRPr lang="en-US" sz="2400" b="1" dirty="0"/>
          </a:p>
        </p:txBody>
      </p:sp>
      <p:pic>
        <p:nvPicPr>
          <p:cNvPr id="4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AEC4FF95-BE9C-89E9-7383-4B52D5F2F4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" y="6193313"/>
            <a:ext cx="3835489" cy="6599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99819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9E368-D68A-EABD-41D2-C6D60CAC5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24" y="851517"/>
            <a:ext cx="6088339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kern="1200" dirty="0">
                <a:solidFill>
                  <a:schemeClr val="tx1"/>
                </a:solidFill>
                <a:latin typeface="Abadi" panose="020B0604020104020204" pitchFamily="34" charset="0"/>
              </a:rPr>
              <a:t>How to stay updated with AI 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 descr="Robot">
            <a:extLst>
              <a:ext uri="{FF2B5EF4-FFF2-40B4-BE49-F238E27FC236}">
                <a16:creationId xmlns:a16="http://schemas.microsoft.com/office/drawing/2014/main" id="{40C4C5E1-62CA-30E2-01B5-1D9EBB36E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210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78848-775B-6637-9793-4141D8BF6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321013"/>
            <a:ext cx="10905066" cy="5993840"/>
          </a:xfrm>
        </p:spPr>
        <p:txBody>
          <a:bodyPr>
            <a:normAutofit/>
          </a:bodyPr>
          <a:lstStyle/>
          <a:p>
            <a:r>
              <a:rPr lang="en-US" dirty="0"/>
              <a:t>AI is always </a:t>
            </a:r>
            <a:r>
              <a:rPr lang="en-US" b="1" dirty="0"/>
              <a:t>changing</a:t>
            </a:r>
            <a:r>
              <a:rPr lang="en-US" dirty="0"/>
              <a:t> with news, trends, innovations, and inventions to stay current on. </a:t>
            </a:r>
          </a:p>
          <a:p>
            <a:r>
              <a:rPr lang="en-US" dirty="0"/>
              <a:t>Staying </a:t>
            </a:r>
            <a:r>
              <a:rPr lang="en-US" b="1" dirty="0"/>
              <a:t>up-to-date</a:t>
            </a:r>
            <a:r>
              <a:rPr lang="en-US" dirty="0"/>
              <a:t> is worthwhile for AI professionals and enthusiasts.</a:t>
            </a:r>
          </a:p>
          <a:p>
            <a:r>
              <a:rPr lang="en-US" b="1" dirty="0"/>
              <a:t>Dependable Resources for AI News and Trends: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Web Discussions and Q&amp;A Forums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Subscribing to Relevant Newsletters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Podcasts &amp; YouTube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Webinars, Expos and Meetups</a:t>
            </a:r>
          </a:p>
          <a:p>
            <a:r>
              <a:rPr lang="en-US" dirty="0"/>
              <a:t>For more details, check this out: </a:t>
            </a:r>
            <a:r>
              <a:rPr lang="en-US" dirty="0">
                <a:hlinkClick r:id="rId2"/>
              </a:rPr>
              <a:t>how-ai-engineers-can-stay-updated</a:t>
            </a:r>
            <a:r>
              <a:rPr lang="en-US" dirty="0"/>
              <a:t> </a:t>
            </a:r>
          </a:p>
          <a:p>
            <a:r>
              <a:rPr lang="en-US" dirty="0"/>
              <a:t>For research papers updates, here is the most 2 useful resources I found: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hlinkClick r:id="rId3"/>
              </a:rPr>
              <a:t>papers with code</a:t>
            </a:r>
            <a:endParaRPr lang="en-US" sz="2800" dirty="0"/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hlinkClick r:id="rId4"/>
              </a:rPr>
              <a:t>two minute papers </a:t>
            </a:r>
            <a:endParaRPr lang="en-US" sz="2800" dirty="0"/>
          </a:p>
          <a:p>
            <a:pPr marL="457200" lvl="1" indent="0">
              <a:buNone/>
            </a:pPr>
            <a:endParaRPr lang="en-US" sz="2800" dirty="0"/>
          </a:p>
          <a:p>
            <a:pPr marL="914400" lvl="1" indent="-457200">
              <a:buFont typeface="+mj-lt"/>
              <a:buAutoNum type="arabicPeriod"/>
            </a:pPr>
            <a:endParaRPr lang="en-US" sz="2800" b="1" dirty="0"/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56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Background pattern&#10;&#10;Description automatically generated">
            <a:extLst>
              <a:ext uri="{FF2B5EF4-FFF2-40B4-BE49-F238E27FC236}">
                <a16:creationId xmlns:a16="http://schemas.microsoft.com/office/drawing/2014/main" id="{2851E9DD-42D6-BBF2-6271-F04E81ACA5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10" r="1" b="7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E775AF-2110-F081-D150-DB7F21A5B3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524" y="751707"/>
            <a:ext cx="11858919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dirty="0">
                <a:solidFill>
                  <a:srgbClr val="FFFFFF"/>
                </a:solidFill>
                <a:latin typeface="Abadi" panose="020B0604020104020204" pitchFamily="34" charset="0"/>
              </a:rPr>
              <a:t>Success Stories About </a:t>
            </a:r>
            <a:r>
              <a:rPr lang="en-US" sz="5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Women</a:t>
            </a:r>
            <a:r>
              <a:rPr lang="en-US" sz="5200" b="1" dirty="0">
                <a:solidFill>
                  <a:srgbClr val="FFFFFF"/>
                </a:solidFill>
                <a:latin typeface="Abadi" panose="020B0604020104020204" pitchFamily="34" charset="0"/>
              </a:rPr>
              <a:t> in AI or DS</a:t>
            </a:r>
          </a:p>
        </p:txBody>
      </p:sp>
    </p:spTree>
    <p:extLst>
      <p:ext uri="{BB962C8B-B14F-4D97-AF65-F5344CB8AC3E}">
        <p14:creationId xmlns:p14="http://schemas.microsoft.com/office/powerpoint/2010/main" val="252506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A2C8CD05-6CEE-0309-BB07-5148DAB89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24200" y="457200"/>
            <a:ext cx="5943600" cy="5943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6B5E5698-2F92-39AB-E343-E82EC52DE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32" y="6212776"/>
            <a:ext cx="2919537" cy="5105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89144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BBDF3-D802-D0AC-705D-DD93895B4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5314536" cy="914027"/>
          </a:xfrm>
        </p:spPr>
        <p:txBody>
          <a:bodyPr>
            <a:normAutofit/>
          </a:bodyPr>
          <a:lstStyle/>
          <a:p>
            <a:pPr algn="ctr"/>
            <a:r>
              <a:rPr lang="en-GB" b="1" dirty="0">
                <a:latin typeface="Abadi" panose="020B0604020104020204" pitchFamily="34" charset="0"/>
              </a:rPr>
              <a:t>Agenda  </a:t>
            </a:r>
            <a:endParaRPr lang="en-US" b="1" dirty="0">
              <a:latin typeface="Abadi" panose="020B0604020104020204" pitchFamily="34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0D60ECE-8986-45DC-B7FE-EC7699B4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38829" cy="5840278"/>
          </a:xfrm>
          <a:custGeom>
            <a:avLst/>
            <a:gdLst>
              <a:gd name="connsiteX0" fmla="*/ 0 w 5438829"/>
              <a:gd name="connsiteY0" fmla="*/ 0 h 5840278"/>
              <a:gd name="connsiteX1" fmla="*/ 4466700 w 5438829"/>
              <a:gd name="connsiteY1" fmla="*/ 0 h 5840278"/>
              <a:gd name="connsiteX2" fmla="*/ 4652178 w 5438829"/>
              <a:gd name="connsiteY2" fmla="*/ 204077 h 5840278"/>
              <a:gd name="connsiteX3" fmla="*/ 5438829 w 5438829"/>
              <a:gd name="connsiteY3" fmla="*/ 2395363 h 5840278"/>
              <a:gd name="connsiteX4" fmla="*/ 1993914 w 5438829"/>
              <a:gd name="connsiteY4" fmla="*/ 5840278 h 5840278"/>
              <a:gd name="connsiteX5" fmla="*/ 67829 w 5438829"/>
              <a:gd name="connsiteY5" fmla="*/ 5251941 h 5840278"/>
              <a:gd name="connsiteX6" fmla="*/ 0 w 5438829"/>
              <a:gd name="connsiteY6" fmla="*/ 5201220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38829" h="5840278">
                <a:moveTo>
                  <a:pt x="0" y="0"/>
                </a:moveTo>
                <a:lnTo>
                  <a:pt x="4466700" y="0"/>
                </a:lnTo>
                <a:lnTo>
                  <a:pt x="4652178" y="204077"/>
                </a:lnTo>
                <a:cubicBezTo>
                  <a:pt x="5143616" y="799562"/>
                  <a:pt x="5438829" y="1562987"/>
                  <a:pt x="5438829" y="2395363"/>
                </a:cubicBezTo>
                <a:cubicBezTo>
                  <a:pt x="5438829" y="4297937"/>
                  <a:pt x="3896488" y="5840278"/>
                  <a:pt x="1993914" y="5840278"/>
                </a:cubicBezTo>
                <a:cubicBezTo>
                  <a:pt x="1280449" y="5840278"/>
                  <a:pt x="617641" y="5623387"/>
                  <a:pt x="67829" y="5251941"/>
                </a:cubicBezTo>
                <a:lnTo>
                  <a:pt x="0" y="520122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96964194-5878-40D2-8EC0-DDC58387F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69134" cy="5654940"/>
          </a:xfrm>
          <a:custGeom>
            <a:avLst/>
            <a:gdLst>
              <a:gd name="connsiteX0" fmla="*/ 0 w 5269134"/>
              <a:gd name="connsiteY0" fmla="*/ 0 h 5654940"/>
              <a:gd name="connsiteX1" fmla="*/ 4227767 w 5269134"/>
              <a:gd name="connsiteY1" fmla="*/ 0 h 5654940"/>
              <a:gd name="connsiteX2" fmla="*/ 4312042 w 5269134"/>
              <a:gd name="connsiteY2" fmla="*/ 76595 h 5654940"/>
              <a:gd name="connsiteX3" fmla="*/ 5269134 w 5269134"/>
              <a:gd name="connsiteY3" fmla="*/ 2387221 h 5654940"/>
              <a:gd name="connsiteX4" fmla="*/ 2001415 w 5269134"/>
              <a:gd name="connsiteY4" fmla="*/ 5654940 h 5654940"/>
              <a:gd name="connsiteX5" fmla="*/ 198928 w 5269134"/>
              <a:gd name="connsiteY5" fmla="*/ 5113274 h 5654940"/>
              <a:gd name="connsiteX6" fmla="*/ 0 w 5269134"/>
              <a:gd name="connsiteY6" fmla="*/ 4969563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9134" h="5654940">
                <a:moveTo>
                  <a:pt x="0" y="0"/>
                </a:moveTo>
                <a:lnTo>
                  <a:pt x="4227767" y="0"/>
                </a:lnTo>
                <a:lnTo>
                  <a:pt x="4312042" y="76595"/>
                </a:lnTo>
                <a:cubicBezTo>
                  <a:pt x="4903383" y="667936"/>
                  <a:pt x="5269134" y="1484866"/>
                  <a:pt x="5269134" y="2387221"/>
                </a:cubicBezTo>
                <a:cubicBezTo>
                  <a:pt x="5269134" y="4191932"/>
                  <a:pt x="3806126" y="5654940"/>
                  <a:pt x="2001415" y="5654940"/>
                </a:cubicBezTo>
                <a:cubicBezTo>
                  <a:pt x="1335223" y="5654940"/>
                  <a:pt x="715593" y="5455584"/>
                  <a:pt x="198928" y="5113274"/>
                </a:cubicBezTo>
                <a:lnTo>
                  <a:pt x="0" y="496956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D6FFE2F9-221B-FA47-DFE6-655301624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733" y="543135"/>
            <a:ext cx="3835488" cy="3835488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1F2069A-E7E6-3554-1AC5-3BD8661D0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0867" y="930938"/>
            <a:ext cx="5923372" cy="5840278"/>
          </a:xfrm>
        </p:spPr>
        <p:txBody>
          <a:bodyPr anchor="t">
            <a:noAutofit/>
          </a:bodyPr>
          <a:lstStyle/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DS project workflow.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Machine Learning changing job functions.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How to work with an AI team (How communication is important between teams, working in pairs).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AI teams and roles (know what is the job profiles right there).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AI can learn unhealthy stereotypes (Bias and solutions to avoid it, how choosing data you feed into AI is critical).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How to stay updated with AI. 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b="1" dirty="0"/>
              <a:t>Success stories about women in AI or DS.</a:t>
            </a:r>
          </a:p>
        </p:txBody>
      </p:sp>
      <p:pic>
        <p:nvPicPr>
          <p:cNvPr id="4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AEC4FF95-BE9C-89E9-7383-4B52D5F2F4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" y="6193313"/>
            <a:ext cx="3835489" cy="6599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05331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etal tubes aligned in an angle">
            <a:extLst>
              <a:ext uri="{FF2B5EF4-FFF2-40B4-BE49-F238E27FC236}">
                <a16:creationId xmlns:a16="http://schemas.microsoft.com/office/drawing/2014/main" id="{70DA1AFF-3471-A622-7E44-F6738FC486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732" b="99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B8661C-551F-14E9-91C4-45250E57E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  <a:latin typeface="Abadi" panose="020B0604020104020204" pitchFamily="34" charset="0"/>
              </a:rPr>
              <a:t>Data Science Pipeline </a:t>
            </a:r>
            <a:endParaRPr lang="en-US" dirty="0">
              <a:solidFill>
                <a:srgbClr val="FFFFFF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387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E3143-FF9F-B532-2080-7A4EA87A2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86" y="1774407"/>
            <a:ext cx="5373277" cy="4104285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dirty="0">
                <a:solidFill>
                  <a:schemeClr val="bg1"/>
                </a:solidFill>
              </a:rPr>
              <a:t>•Remember that: </a:t>
            </a:r>
            <a:r>
              <a:rPr lang="en-US" b="1" dirty="0">
                <a:solidFill>
                  <a:schemeClr val="bg1"/>
                </a:solidFill>
              </a:rPr>
              <a:t>Data Science </a:t>
            </a:r>
            <a:r>
              <a:rPr lang="en-US" dirty="0">
                <a:solidFill>
                  <a:schemeClr val="bg1"/>
                </a:solidFill>
              </a:rPr>
              <a:t>is a field that focuses on extracting knowledge from data sets that help businesses to take </a:t>
            </a:r>
            <a:r>
              <a:rPr lang="en-US" b="1" dirty="0">
                <a:solidFill>
                  <a:schemeClr val="bg1"/>
                </a:solidFill>
              </a:rPr>
              <a:t>valuable data-driven decisions</a:t>
            </a:r>
            <a:r>
              <a:rPr lang="en-US" dirty="0">
                <a:solidFill>
                  <a:schemeClr val="bg1"/>
                </a:solidFill>
              </a:rPr>
              <a:t>. </a:t>
            </a:r>
          </a:p>
          <a:p>
            <a:pPr>
              <a:spcBef>
                <a:spcPts val="1200"/>
              </a:spcBef>
            </a:pPr>
            <a:r>
              <a:rPr lang="en-US" dirty="0">
                <a:solidFill>
                  <a:schemeClr val="bg1"/>
                </a:solidFill>
              </a:rPr>
              <a:t>So, what is the DS </a:t>
            </a:r>
            <a:r>
              <a:rPr lang="en-US" b="1" dirty="0">
                <a:solidFill>
                  <a:schemeClr val="bg1"/>
                </a:solidFill>
              </a:rPr>
              <a:t>pipeline </a:t>
            </a:r>
            <a:r>
              <a:rPr lang="en-US" dirty="0">
                <a:solidFill>
                  <a:schemeClr val="bg1"/>
                </a:solidFill>
              </a:rPr>
              <a:t>(project flow)?</a:t>
            </a:r>
          </a:p>
          <a:p>
            <a:pPr>
              <a:spcBef>
                <a:spcPts val="1200"/>
              </a:spcBef>
            </a:pPr>
            <a:r>
              <a:rPr lang="en-US" dirty="0">
                <a:solidFill>
                  <a:schemeClr val="bg1"/>
                </a:solidFill>
              </a:rPr>
              <a:t>Let’s see this pic and then discuss each step we have separately. </a:t>
            </a:r>
          </a:p>
        </p:txBody>
      </p:sp>
      <p:cxnSp>
        <p:nvCxnSpPr>
          <p:cNvPr id="1038" name="Straight Connector 103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C3F1FD-3CDA-265E-CA55-16650AB1E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32775" y="1003228"/>
            <a:ext cx="6004112" cy="55106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00B0F0"/>
            </a:solidFill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054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8209-E6E1-E44A-AB95-8FBF9C3F4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8957"/>
          </a:xfrm>
        </p:spPr>
        <p:txBody>
          <a:bodyPr/>
          <a:lstStyle/>
          <a:p>
            <a:r>
              <a:rPr lang="en-US" b="1" dirty="0">
                <a:latin typeface="Abadi" panose="020B0604020104020204" pitchFamily="34" charset="0"/>
              </a:rPr>
              <a:t>1) Fetching/Obtaining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22C60-F6C9-9BCB-BD44-01E6114B8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7460"/>
            <a:ext cx="10515600" cy="5135415"/>
          </a:xfrm>
        </p:spPr>
        <p:txBody>
          <a:bodyPr>
            <a:normAutofit/>
          </a:bodyPr>
          <a:lstStyle/>
          <a:p>
            <a:r>
              <a:rPr lang="en-US" dirty="0"/>
              <a:t>This stage involves </a:t>
            </a:r>
            <a:r>
              <a:rPr lang="en-US" b="1" dirty="0"/>
              <a:t>the identification of data </a:t>
            </a:r>
            <a:r>
              <a:rPr lang="en-US" dirty="0"/>
              <a:t>from the internet or internal/external databases and extracts it into useful formats. Prerequisite </a:t>
            </a:r>
            <a:r>
              <a:rPr lang="en-US" b="1" dirty="0"/>
              <a:t>skills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Database Management: MySQL, PostgreSQL, MongoDB.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Querying Relational Databases.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Retrieving Unstructured Data: text, videos, audio files, documents.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web scraping. </a:t>
            </a:r>
          </a:p>
          <a:p>
            <a:r>
              <a:rPr lang="en-US" sz="3200" dirty="0"/>
              <a:t>So, in brief, this stage is where we </a:t>
            </a:r>
            <a:r>
              <a:rPr lang="en-US" sz="3200" b="1" dirty="0"/>
              <a:t>get (fetch) </a:t>
            </a:r>
            <a:r>
              <a:rPr lang="en-US" sz="3200" dirty="0"/>
              <a:t>the data which we will work 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233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8209-E6E1-E44A-AB95-8FBF9C3F4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8957"/>
          </a:xfrm>
        </p:spPr>
        <p:txBody>
          <a:bodyPr/>
          <a:lstStyle/>
          <a:p>
            <a:r>
              <a:rPr lang="en-US" b="1" dirty="0">
                <a:latin typeface="Abadi" panose="020B0604020104020204" pitchFamily="34" charset="0"/>
              </a:rPr>
              <a:t>2) Cleaning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22C60-F6C9-9BCB-BD44-01E6114B8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7460"/>
            <a:ext cx="10515600" cy="513541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This is </a:t>
            </a:r>
            <a:r>
              <a:rPr lang="en-US" b="1" dirty="0"/>
              <a:t>the most time-consuming stage </a:t>
            </a:r>
            <a:r>
              <a:rPr lang="en-US" dirty="0"/>
              <a:t>and requires more effort. It is further divided into </a:t>
            </a:r>
            <a:r>
              <a:rPr lang="en-US" b="1" dirty="0"/>
              <a:t>two stages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1. </a:t>
            </a:r>
            <a:r>
              <a:rPr lang="en-US" b="1" dirty="0"/>
              <a:t>Examining</a:t>
            </a:r>
            <a:r>
              <a:rPr lang="en-US" dirty="0"/>
              <a:t> Data: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600" dirty="0"/>
              <a:t>identifying errors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600" dirty="0"/>
              <a:t>identifying missing values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600" dirty="0"/>
              <a:t>identifying corrupt records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2. </a:t>
            </a:r>
            <a:r>
              <a:rPr lang="en-US" b="1" dirty="0"/>
              <a:t>Cleaning</a:t>
            </a:r>
            <a:r>
              <a:rPr lang="en-US" dirty="0"/>
              <a:t> of data:</a:t>
            </a:r>
          </a:p>
          <a:p>
            <a:pPr lvl="1"/>
            <a:r>
              <a:rPr lang="en-US" sz="2600" dirty="0"/>
              <a:t>replace or fill missing values/errors</a:t>
            </a:r>
          </a:p>
          <a:p>
            <a:r>
              <a:rPr lang="en-US" dirty="0"/>
              <a:t>Prerequisite </a:t>
            </a:r>
            <a:r>
              <a:rPr lang="en-US" b="1" dirty="0"/>
              <a:t>skills</a:t>
            </a:r>
            <a:r>
              <a:rPr lang="en-US" dirty="0"/>
              <a:t>:  </a:t>
            </a:r>
          </a:p>
          <a:p>
            <a:r>
              <a:rPr lang="en-US" dirty="0"/>
              <a:t>Coding language: Python, R.</a:t>
            </a:r>
          </a:p>
          <a:p>
            <a:r>
              <a:rPr lang="en-US" dirty="0"/>
              <a:t>Data Modifying Tools: Python libs, Numpy, Pandas.</a:t>
            </a:r>
          </a:p>
          <a:p>
            <a:r>
              <a:rPr lang="en-US" dirty="0"/>
              <a:t>Distributed Processing: Hadoop, Map Reduce/Spark for big data.</a:t>
            </a:r>
          </a:p>
        </p:txBody>
      </p:sp>
    </p:spTree>
    <p:extLst>
      <p:ext uri="{BB962C8B-B14F-4D97-AF65-F5344CB8AC3E}">
        <p14:creationId xmlns:p14="http://schemas.microsoft.com/office/powerpoint/2010/main" val="510422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91817A-2737-4D76-3DAC-BFB482D73D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417576"/>
            <a:ext cx="10909640" cy="1249394"/>
          </a:xfrm>
        </p:spPr>
        <p:txBody>
          <a:bodyPr anchor="ctr">
            <a:normAutofit/>
          </a:bodyPr>
          <a:lstStyle/>
          <a:p>
            <a:r>
              <a:rPr lang="en-GB" sz="4100" dirty="0">
                <a:latin typeface="Abadi" panose="020B0604020104020204" pitchFamily="34" charset="0"/>
              </a:rPr>
              <a:t>Belief this or not, the last two stages take almost </a:t>
            </a:r>
            <a:r>
              <a:rPr lang="en-GB" sz="4100" b="1" dirty="0">
                <a:latin typeface="Abadi" panose="020B0604020104020204" pitchFamily="34" charset="0"/>
              </a:rPr>
              <a:t>80%</a:t>
            </a:r>
            <a:r>
              <a:rPr lang="en-GB" sz="4100" dirty="0">
                <a:latin typeface="Abadi" panose="020B0604020104020204" pitchFamily="34" charset="0"/>
              </a:rPr>
              <a:t> of the time </a:t>
            </a:r>
            <a:r>
              <a:rPr lang="en-GB" sz="4100" dirty="0">
                <a:latin typeface="Abadi" panose="020B0604020104020204" pitchFamily="34" charset="0"/>
                <a:sym typeface="Wingdings" panose="05000000000000000000" pitchFamily="2" charset="2"/>
              </a:rPr>
              <a:t></a:t>
            </a:r>
            <a:endParaRPr lang="en-US" sz="4100" dirty="0">
              <a:latin typeface="Abadi" panose="020B0604020104020204" pitchFamily="34" charset="0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sunburst chart&#10;&#10;Description automatically generated">
            <a:extLst>
              <a:ext uri="{FF2B5EF4-FFF2-40B4-BE49-F238E27FC236}">
                <a16:creationId xmlns:a16="http://schemas.microsoft.com/office/drawing/2014/main" id="{6BCD496A-9CA7-CCD2-A7D4-DD7FE10C88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911" y="2365562"/>
            <a:ext cx="9898145" cy="39792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54428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8209-E6E1-E44A-AB95-8FBF9C3F4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8957"/>
          </a:xfrm>
        </p:spPr>
        <p:txBody>
          <a:bodyPr/>
          <a:lstStyle/>
          <a:p>
            <a:r>
              <a:rPr lang="en-US" b="1" dirty="0">
                <a:latin typeface="Abadi" panose="020B0604020104020204" pitchFamily="34" charset="0"/>
              </a:rPr>
              <a:t>3) Exploratory Data Analysis (EDA)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22C60-F6C9-9BCB-BD44-01E6114B8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7460"/>
            <a:ext cx="10515600" cy="5135415"/>
          </a:xfrm>
        </p:spPr>
        <p:txBody>
          <a:bodyPr>
            <a:normAutofit/>
          </a:bodyPr>
          <a:lstStyle/>
          <a:p>
            <a:r>
              <a:rPr lang="en-US" dirty="0"/>
              <a:t>When data reaches this stage of the pipeline, it is supposed to be free from errors and missing values, and hence is suitable for </a:t>
            </a:r>
            <a:r>
              <a:rPr lang="en-US" b="1" dirty="0"/>
              <a:t>finding patterns using visualizations and charts</a:t>
            </a:r>
            <a:r>
              <a:rPr lang="en-US" dirty="0"/>
              <a:t>.</a:t>
            </a:r>
          </a:p>
          <a:p>
            <a:r>
              <a:rPr lang="en-US" dirty="0"/>
              <a:t>Prerequisite </a:t>
            </a:r>
            <a:r>
              <a:rPr lang="en-US" b="1" dirty="0"/>
              <a:t>skills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Python: NumPy, Pandas, Matplotlib, and seaborn.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R: GGplot2.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Statistics: Random sampling, Inferential.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Data Visualization: PowerBI/Tableau.</a:t>
            </a:r>
          </a:p>
          <a:p>
            <a:r>
              <a:rPr lang="en-US" dirty="0"/>
              <a:t>For EDA and the pre-processing(cleaning) stage, it’s </a:t>
            </a:r>
            <a:r>
              <a:rPr lang="en-US" b="1" dirty="0"/>
              <a:t>iterative.</a:t>
            </a:r>
            <a:r>
              <a:rPr lang="en-US" dirty="0"/>
              <a:t> what I mean by that is sometimes you will find during the EDA process some features need some processing e.g.(normalization).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201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2AD4ADD4476647B9A9FC9619DECE9C" ma:contentTypeVersion="11" ma:contentTypeDescription="Create a new document." ma:contentTypeScope="" ma:versionID="b2982f860e585686c55bfab4bdc538fb">
  <xsd:schema xmlns:xsd="http://www.w3.org/2001/XMLSchema" xmlns:xs="http://www.w3.org/2001/XMLSchema" xmlns:p="http://schemas.microsoft.com/office/2006/metadata/properties" xmlns:ns2="80b7dfed-d660-4801-8586-5042f230bd54" xmlns:ns3="b61f3811-f07e-4287-98a8-fb6ae63da192" targetNamespace="http://schemas.microsoft.com/office/2006/metadata/properties" ma:root="true" ma:fieldsID="1d0f780f7667000be5368e24084eff75" ns2:_="" ns3:_="">
    <xsd:import namespace="80b7dfed-d660-4801-8586-5042f230bd54"/>
    <xsd:import namespace="b61f3811-f07e-4287-98a8-fb6ae63da1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b7dfed-d660-4801-8586-5042f230bd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0d82563b-0873-4153-b60d-32ffd6f0d13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1f3811-f07e-4287-98a8-fb6ae63da192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a296ecd0-9bab-42e0-abd5-c6ebd59010cf}" ma:internalName="TaxCatchAll" ma:showField="CatchAllData" ma:web="b61f3811-f07e-4287-98a8-fb6ae63da19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0b7dfed-d660-4801-8586-5042f230bd54">
      <Terms xmlns="http://schemas.microsoft.com/office/infopath/2007/PartnerControls"/>
    </lcf76f155ced4ddcb4097134ff3c332f>
    <TaxCatchAll xmlns="b61f3811-f07e-4287-98a8-fb6ae63da192" xsi:nil="true"/>
  </documentManagement>
</p:properties>
</file>

<file path=customXml/itemProps1.xml><?xml version="1.0" encoding="utf-8"?>
<ds:datastoreItem xmlns:ds="http://schemas.openxmlformats.org/officeDocument/2006/customXml" ds:itemID="{FE16056C-384E-49F4-9727-988BD1337257}"/>
</file>

<file path=customXml/itemProps2.xml><?xml version="1.0" encoding="utf-8"?>
<ds:datastoreItem xmlns:ds="http://schemas.openxmlformats.org/officeDocument/2006/customXml" ds:itemID="{B33E1BDA-E7B7-4BAE-9346-466A0AB00EE3}"/>
</file>

<file path=customXml/itemProps3.xml><?xml version="1.0" encoding="utf-8"?>
<ds:datastoreItem xmlns:ds="http://schemas.openxmlformats.org/officeDocument/2006/customXml" ds:itemID="{B86A00CC-D8BD-43AE-A34E-0ECB50A5BAFE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846</TotalTime>
  <Words>1220</Words>
  <Application>Microsoft Office PowerPoint</Application>
  <PresentationFormat>Widescreen</PresentationFormat>
  <Paragraphs>145</Paragraphs>
  <Slides>23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Abadi</vt:lpstr>
      <vt:lpstr>Arabic UI Display</vt:lpstr>
      <vt:lpstr>Arial</vt:lpstr>
      <vt:lpstr>Calibri</vt:lpstr>
      <vt:lpstr>Calibri Light</vt:lpstr>
      <vt:lpstr>Roboto</vt:lpstr>
      <vt:lpstr>Office Theme</vt:lpstr>
      <vt:lpstr>Intro to AI</vt:lpstr>
      <vt:lpstr>Recap </vt:lpstr>
      <vt:lpstr>Agenda  </vt:lpstr>
      <vt:lpstr>Data Science Pipeline </vt:lpstr>
      <vt:lpstr>PowerPoint Presentation</vt:lpstr>
      <vt:lpstr>1) Fetching/Obtaining the Data</vt:lpstr>
      <vt:lpstr>2) Cleaning the Data</vt:lpstr>
      <vt:lpstr>Belief this or not, the last two stages take almost 80% of the time </vt:lpstr>
      <vt:lpstr>3) Exploratory Data Analysis (EDA)</vt:lpstr>
      <vt:lpstr>4) Modeling the Data</vt:lpstr>
      <vt:lpstr>5) Interpreting the Data</vt:lpstr>
      <vt:lpstr>PowerPoint Presentation</vt:lpstr>
      <vt:lpstr>Machine Learning changing job functions</vt:lpstr>
      <vt:lpstr>How to work with  AI team (You will never walk alone) </vt:lpstr>
      <vt:lpstr>As A Team You need!</vt:lpstr>
      <vt:lpstr>AI teams</vt:lpstr>
      <vt:lpstr>AI teams, Cont.</vt:lpstr>
      <vt:lpstr>AI can learn unhealthy stereotype</vt:lpstr>
      <vt:lpstr>Why bias matters</vt:lpstr>
      <vt:lpstr>How to stay updated with AI </vt:lpstr>
      <vt:lpstr>PowerPoint Presentation</vt:lpstr>
      <vt:lpstr>Success Stories About Women in AI or 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AI</dc:title>
  <dc:creator>mohamed192494@fci.bu.edu.eg</dc:creator>
  <cp:lastModifiedBy>mohamed192494@fci.bu.edu.eg</cp:lastModifiedBy>
  <cp:revision>243</cp:revision>
  <dcterms:created xsi:type="dcterms:W3CDTF">2022-08-14T15:04:31Z</dcterms:created>
  <dcterms:modified xsi:type="dcterms:W3CDTF">2022-08-17T23:27:10Z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0x010100E72AD4ADD4476647B9A9FC9619DECE9C</vt:lpwstr>
  </property>
</Properties>
</file>

<file path=docProps/thumbnail.jpeg>
</file>